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5"/>
  </p:notesMasterIdLst>
  <p:handoutMasterIdLst>
    <p:handoutMasterId r:id="rId36"/>
  </p:handoutMasterIdLst>
  <p:sldIdLst>
    <p:sldId id="256" r:id="rId5"/>
    <p:sldId id="2147483369" r:id="rId6"/>
    <p:sldId id="2147483370" r:id="rId7"/>
    <p:sldId id="2076137563" r:id="rId8"/>
    <p:sldId id="2147483371" r:id="rId9"/>
    <p:sldId id="2147483417" r:id="rId10"/>
    <p:sldId id="424" r:id="rId11"/>
    <p:sldId id="2147483418" r:id="rId12"/>
    <p:sldId id="2147483376" r:id="rId13"/>
    <p:sldId id="2147483411" r:id="rId14"/>
    <p:sldId id="2147483410" r:id="rId15"/>
    <p:sldId id="2147483420" r:id="rId16"/>
    <p:sldId id="2147483423" r:id="rId17"/>
    <p:sldId id="2147483422" r:id="rId18"/>
    <p:sldId id="2147483412" r:id="rId19"/>
    <p:sldId id="2147483421" r:id="rId20"/>
    <p:sldId id="2147483413" r:id="rId21"/>
    <p:sldId id="2147483409" r:id="rId22"/>
    <p:sldId id="2147483403" r:id="rId23"/>
    <p:sldId id="2147483407" r:id="rId24"/>
    <p:sldId id="2147483404" r:id="rId25"/>
    <p:sldId id="2147483414" r:id="rId26"/>
    <p:sldId id="2147483419" r:id="rId27"/>
    <p:sldId id="2147483415" r:id="rId28"/>
    <p:sldId id="2147483416" r:id="rId29"/>
    <p:sldId id="303" r:id="rId30"/>
    <p:sldId id="299" r:id="rId31"/>
    <p:sldId id="304" r:id="rId32"/>
    <p:sldId id="411" r:id="rId33"/>
    <p:sldId id="281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5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pngall.com/first-place-png/" TargetMode="External"/><Relationship Id="rId1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hyperlink" Target="https://www.pngall.com/second-place-png/download/49645" TargetMode="Externa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pngall.com/first-place-png/" TargetMode="External"/><Relationship Id="rId1" Type="http://schemas.openxmlformats.org/officeDocument/2006/relationships/image" Target="../media/image11.png"/><Relationship Id="rId4" Type="http://schemas.openxmlformats.org/officeDocument/2006/relationships/hyperlink" Target="https://www.pngall.com/second-place-png/download/49645" TargetMode="Externa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pngall.com/first-place-png/" TargetMode="External"/><Relationship Id="rId1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hyperlink" Target="https://www.pngall.com/second-place-png/download/49645" TargetMode="External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pngall.com/first-place-png/" TargetMode="External"/><Relationship Id="rId1" Type="http://schemas.openxmlformats.org/officeDocument/2006/relationships/image" Target="../media/image11.png"/><Relationship Id="rId4" Type="http://schemas.openxmlformats.org/officeDocument/2006/relationships/hyperlink" Target="https://www.pngall.com/second-place-png/download/49645" TargetMode="External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A860DA-CE9A-4D32-9FA6-8996D0214FC6}" type="doc">
      <dgm:prSet loTypeId="urn:microsoft.com/office/officeart/2005/8/layout/matrix3" loCatId="matrix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4F2D65A-E561-446F-B5F7-93E23736BBE0}">
      <dgm:prSet/>
      <dgm:spPr/>
      <dgm:t>
        <a:bodyPr/>
        <a:lstStyle/>
        <a:p>
          <a:r>
            <a:rPr lang="en-US"/>
            <a:t>Mature agency data governance</a:t>
          </a:r>
        </a:p>
      </dgm:t>
    </dgm:pt>
    <dgm:pt modelId="{B3A44372-307E-4EA5-B495-4676F014A983}" type="parTrans" cxnId="{4D7E06E1-B729-4AF1-AEC1-3FC7091687C9}">
      <dgm:prSet/>
      <dgm:spPr/>
      <dgm:t>
        <a:bodyPr/>
        <a:lstStyle/>
        <a:p>
          <a:endParaRPr lang="en-US"/>
        </a:p>
      </dgm:t>
    </dgm:pt>
    <dgm:pt modelId="{BF17751B-2186-4FE1-9C8A-5AD6B9E749E4}" type="sibTrans" cxnId="{4D7E06E1-B729-4AF1-AEC1-3FC7091687C9}">
      <dgm:prSet/>
      <dgm:spPr/>
      <dgm:t>
        <a:bodyPr/>
        <a:lstStyle/>
        <a:p>
          <a:endParaRPr lang="en-US"/>
        </a:p>
      </dgm:t>
    </dgm:pt>
    <dgm:pt modelId="{3ABE02A6-F0FB-41B8-8F0F-9738369AC284}">
      <dgm:prSet/>
      <dgm:spPr/>
      <dgm:t>
        <a:bodyPr/>
        <a:lstStyle/>
        <a:p>
          <a:r>
            <a:rPr lang="en-US"/>
            <a:t>Highlight value of cross-agency data sharing</a:t>
          </a:r>
        </a:p>
      </dgm:t>
    </dgm:pt>
    <dgm:pt modelId="{1EA7CD75-3887-4415-A4E9-E6733FAD4FCF}" type="parTrans" cxnId="{8456F43C-0F7B-4A3C-8264-2D9C2C82F856}">
      <dgm:prSet/>
      <dgm:spPr/>
      <dgm:t>
        <a:bodyPr/>
        <a:lstStyle/>
        <a:p>
          <a:endParaRPr lang="en-US"/>
        </a:p>
      </dgm:t>
    </dgm:pt>
    <dgm:pt modelId="{C621723D-DAD2-4C48-8351-11B5271076D4}" type="sibTrans" cxnId="{8456F43C-0F7B-4A3C-8264-2D9C2C82F856}">
      <dgm:prSet/>
      <dgm:spPr/>
      <dgm:t>
        <a:bodyPr/>
        <a:lstStyle/>
        <a:p>
          <a:endParaRPr lang="en-US"/>
        </a:p>
      </dgm:t>
    </dgm:pt>
    <dgm:pt modelId="{289A0E5E-50FB-4EF5-95ED-3A56BE404DF9}">
      <dgm:prSet/>
      <dgm:spPr/>
      <dgm:t>
        <a:bodyPr/>
        <a:lstStyle/>
        <a:p>
          <a:r>
            <a:rPr lang="en-US"/>
            <a:t>Launch data classification efforts</a:t>
          </a:r>
        </a:p>
      </dgm:t>
    </dgm:pt>
    <dgm:pt modelId="{85ABBE35-0D17-4C98-AF38-1EC286672319}" type="parTrans" cxnId="{5252A231-D7A4-4028-8012-03A31D6987DD}">
      <dgm:prSet/>
      <dgm:spPr/>
      <dgm:t>
        <a:bodyPr/>
        <a:lstStyle/>
        <a:p>
          <a:endParaRPr lang="en-US"/>
        </a:p>
      </dgm:t>
    </dgm:pt>
    <dgm:pt modelId="{1CA4A60E-AD64-46FB-B6F8-AAC756063F71}" type="sibTrans" cxnId="{5252A231-D7A4-4028-8012-03A31D6987DD}">
      <dgm:prSet/>
      <dgm:spPr/>
      <dgm:t>
        <a:bodyPr/>
        <a:lstStyle/>
        <a:p>
          <a:endParaRPr lang="en-US"/>
        </a:p>
      </dgm:t>
    </dgm:pt>
    <dgm:pt modelId="{2AF4A8DD-66C7-45C1-A99C-047B5C02622D}">
      <dgm:prSet/>
      <dgm:spPr/>
      <dgm:t>
        <a:bodyPr/>
        <a:lstStyle/>
        <a:p>
          <a:r>
            <a:rPr lang="en-US"/>
            <a:t>Improve GDCDPA awareness</a:t>
          </a:r>
        </a:p>
      </dgm:t>
    </dgm:pt>
    <dgm:pt modelId="{DBB541BC-95B8-4967-9216-3E2CCB4FB51E}" type="parTrans" cxnId="{8806ACAD-7F15-4FA5-A8B5-3F95E55E9870}">
      <dgm:prSet/>
      <dgm:spPr/>
    </dgm:pt>
    <dgm:pt modelId="{77D084D1-B04A-4911-8B4B-7E828973B51B}" type="sibTrans" cxnId="{8806ACAD-7F15-4FA5-A8B5-3F95E55E9870}">
      <dgm:prSet/>
      <dgm:spPr/>
    </dgm:pt>
    <dgm:pt modelId="{1E1774F3-E6C0-4CF4-A326-FF017792129F}" type="pres">
      <dgm:prSet presAssocID="{34A860DA-CE9A-4D32-9FA6-8996D0214FC6}" presName="matrix" presStyleCnt="0">
        <dgm:presLayoutVars>
          <dgm:chMax val="1"/>
          <dgm:dir/>
          <dgm:resizeHandles val="exact"/>
        </dgm:presLayoutVars>
      </dgm:prSet>
      <dgm:spPr/>
    </dgm:pt>
    <dgm:pt modelId="{306C1A29-2757-405C-AD99-6B7F0B2078AA}" type="pres">
      <dgm:prSet presAssocID="{34A860DA-CE9A-4D32-9FA6-8996D0214FC6}" presName="diamond" presStyleLbl="bgShp" presStyleIdx="0" presStyleCnt="1" custLinFactNeighborX="724"/>
      <dgm:spPr/>
    </dgm:pt>
    <dgm:pt modelId="{915BC0F0-D3DD-43C2-8E49-44D73D1EF1C5}" type="pres">
      <dgm:prSet presAssocID="{34A860DA-CE9A-4D32-9FA6-8996D0214FC6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A7B020E9-8CC1-46D5-8F52-756D6A3C1F3F}" type="pres">
      <dgm:prSet presAssocID="{34A860DA-CE9A-4D32-9FA6-8996D0214FC6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E94082A1-12AB-41DB-B6C6-9049D96D3725}" type="pres">
      <dgm:prSet presAssocID="{34A860DA-CE9A-4D32-9FA6-8996D0214FC6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B755AD92-96A2-4D0D-8960-6B7D7ABE2FF8}" type="pres">
      <dgm:prSet presAssocID="{34A860DA-CE9A-4D32-9FA6-8996D0214FC6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5252A231-D7A4-4028-8012-03A31D6987DD}" srcId="{34A860DA-CE9A-4D32-9FA6-8996D0214FC6}" destId="{289A0E5E-50FB-4EF5-95ED-3A56BE404DF9}" srcOrd="2" destOrd="0" parTransId="{85ABBE35-0D17-4C98-AF38-1EC286672319}" sibTransId="{1CA4A60E-AD64-46FB-B6F8-AAC756063F71}"/>
    <dgm:cxn modelId="{8456F43C-0F7B-4A3C-8264-2D9C2C82F856}" srcId="{34A860DA-CE9A-4D32-9FA6-8996D0214FC6}" destId="{3ABE02A6-F0FB-41B8-8F0F-9738369AC284}" srcOrd="3" destOrd="0" parTransId="{1EA7CD75-3887-4415-A4E9-E6733FAD4FCF}" sibTransId="{C621723D-DAD2-4C48-8351-11B5271076D4}"/>
    <dgm:cxn modelId="{FC65F45D-5BD6-4FCF-8D9F-14B0C15F019A}" type="presOf" srcId="{3ABE02A6-F0FB-41B8-8F0F-9738369AC284}" destId="{B755AD92-96A2-4D0D-8960-6B7D7ABE2FF8}" srcOrd="0" destOrd="0" presId="urn:microsoft.com/office/officeart/2005/8/layout/matrix3"/>
    <dgm:cxn modelId="{04CA5E60-83B3-4509-B623-3566627345C3}" type="presOf" srcId="{84F2D65A-E561-446F-B5F7-93E23736BBE0}" destId="{915BC0F0-D3DD-43C2-8E49-44D73D1EF1C5}" srcOrd="0" destOrd="0" presId="urn:microsoft.com/office/officeart/2005/8/layout/matrix3"/>
    <dgm:cxn modelId="{88BE2F67-0C20-4ACE-8FB3-637B198FF309}" type="presOf" srcId="{289A0E5E-50FB-4EF5-95ED-3A56BE404DF9}" destId="{E94082A1-12AB-41DB-B6C6-9049D96D3725}" srcOrd="0" destOrd="0" presId="urn:microsoft.com/office/officeart/2005/8/layout/matrix3"/>
    <dgm:cxn modelId="{93DA73A3-1016-4C42-8702-C453A276FD3A}" type="presOf" srcId="{2AF4A8DD-66C7-45C1-A99C-047B5C02622D}" destId="{A7B020E9-8CC1-46D5-8F52-756D6A3C1F3F}" srcOrd="0" destOrd="0" presId="urn:microsoft.com/office/officeart/2005/8/layout/matrix3"/>
    <dgm:cxn modelId="{29ED0EAC-09F8-4AF7-AAC2-F53ACD4351C8}" type="presOf" srcId="{34A860DA-CE9A-4D32-9FA6-8996D0214FC6}" destId="{1E1774F3-E6C0-4CF4-A326-FF017792129F}" srcOrd="0" destOrd="0" presId="urn:microsoft.com/office/officeart/2005/8/layout/matrix3"/>
    <dgm:cxn modelId="{8806ACAD-7F15-4FA5-A8B5-3F95E55E9870}" srcId="{34A860DA-CE9A-4D32-9FA6-8996D0214FC6}" destId="{2AF4A8DD-66C7-45C1-A99C-047B5C02622D}" srcOrd="1" destOrd="0" parTransId="{DBB541BC-95B8-4967-9216-3E2CCB4FB51E}" sibTransId="{77D084D1-B04A-4911-8B4B-7E828973B51B}"/>
    <dgm:cxn modelId="{4D7E06E1-B729-4AF1-AEC1-3FC7091687C9}" srcId="{34A860DA-CE9A-4D32-9FA6-8996D0214FC6}" destId="{84F2D65A-E561-446F-B5F7-93E23736BBE0}" srcOrd="0" destOrd="0" parTransId="{B3A44372-307E-4EA5-B495-4676F014A983}" sibTransId="{BF17751B-2186-4FE1-9C8A-5AD6B9E749E4}"/>
    <dgm:cxn modelId="{A1539350-789F-4F94-B65A-014CDEC2B460}" type="presParOf" srcId="{1E1774F3-E6C0-4CF4-A326-FF017792129F}" destId="{306C1A29-2757-405C-AD99-6B7F0B2078AA}" srcOrd="0" destOrd="0" presId="urn:microsoft.com/office/officeart/2005/8/layout/matrix3"/>
    <dgm:cxn modelId="{A5531B40-4804-4484-8693-38ACE2151CCD}" type="presParOf" srcId="{1E1774F3-E6C0-4CF4-A326-FF017792129F}" destId="{915BC0F0-D3DD-43C2-8E49-44D73D1EF1C5}" srcOrd="1" destOrd="0" presId="urn:microsoft.com/office/officeart/2005/8/layout/matrix3"/>
    <dgm:cxn modelId="{8150AA1F-B371-478D-ADE1-272EB98F13EF}" type="presParOf" srcId="{1E1774F3-E6C0-4CF4-A326-FF017792129F}" destId="{A7B020E9-8CC1-46D5-8F52-756D6A3C1F3F}" srcOrd="2" destOrd="0" presId="urn:microsoft.com/office/officeart/2005/8/layout/matrix3"/>
    <dgm:cxn modelId="{C1774C23-2B9B-4076-BC8A-29F89E9A1F41}" type="presParOf" srcId="{1E1774F3-E6C0-4CF4-A326-FF017792129F}" destId="{E94082A1-12AB-41DB-B6C6-9049D96D3725}" srcOrd="3" destOrd="0" presId="urn:microsoft.com/office/officeart/2005/8/layout/matrix3"/>
    <dgm:cxn modelId="{E365126D-BA04-491F-98F9-195F292ED513}" type="presParOf" srcId="{1E1774F3-E6C0-4CF4-A326-FF017792129F}" destId="{B755AD92-96A2-4D0D-8960-6B7D7ABE2FF8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E5E2255-21D7-4550-BDC8-9A511F1858F3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1AC6FA7-A203-4536-8C73-AD69E896EC72}">
      <dgm:prSet phldrT="[Text]"/>
      <dgm:spPr/>
      <dgm:t>
        <a:bodyPr/>
        <a:lstStyle/>
        <a:p>
          <a:pPr>
            <a:buFont typeface="+mj-lt"/>
            <a:buAutoNum type="arabicPeriod"/>
          </a:pPr>
          <a:r>
            <a:rPr lang="en-US"/>
            <a:t>DBHDS</a:t>
          </a:r>
        </a:p>
      </dgm:t>
    </dgm:pt>
    <dgm:pt modelId="{B62531F9-5FAF-4E2F-A125-4B21C3E9FC62}" type="parTrans" cxnId="{D032D627-E99F-4AB4-9C29-9AFBB2EB1EEC}">
      <dgm:prSet/>
      <dgm:spPr/>
      <dgm:t>
        <a:bodyPr/>
        <a:lstStyle/>
        <a:p>
          <a:endParaRPr lang="en-US"/>
        </a:p>
      </dgm:t>
    </dgm:pt>
    <dgm:pt modelId="{BB0CBF2B-9069-4B98-8826-02311BAC9BD5}" type="sibTrans" cxnId="{D032D627-E99F-4AB4-9C29-9AFBB2EB1EEC}">
      <dgm:prSet/>
      <dgm:spPr/>
      <dgm:t>
        <a:bodyPr/>
        <a:lstStyle/>
        <a:p>
          <a:endParaRPr lang="en-US"/>
        </a:p>
      </dgm:t>
    </dgm:pt>
    <dgm:pt modelId="{9A28F261-3035-4CDE-98D3-12FEB18B382F}">
      <dgm:prSet/>
      <dgm:spPr/>
      <dgm:t>
        <a:bodyPr/>
        <a:lstStyle/>
        <a:p>
          <a:pPr>
            <a:buFont typeface="+mj-lt"/>
            <a:buAutoNum type="arabicPeriod"/>
          </a:pPr>
          <a:r>
            <a:rPr lang="en-US"/>
            <a:t>VSP</a:t>
          </a:r>
        </a:p>
      </dgm:t>
    </dgm:pt>
    <dgm:pt modelId="{CCC5E970-E408-45CB-99B1-4234A3E94060}" type="parTrans" cxnId="{143441F2-3298-485B-90A2-715FDBF9AB32}">
      <dgm:prSet/>
      <dgm:spPr/>
      <dgm:t>
        <a:bodyPr/>
        <a:lstStyle/>
        <a:p>
          <a:endParaRPr lang="en-US"/>
        </a:p>
      </dgm:t>
    </dgm:pt>
    <dgm:pt modelId="{4C63D345-56B2-4CD9-A77D-413C4F5A03D8}" type="sibTrans" cxnId="{143441F2-3298-485B-90A2-715FDBF9AB32}">
      <dgm:prSet/>
      <dgm:spPr/>
      <dgm:t>
        <a:bodyPr/>
        <a:lstStyle/>
        <a:p>
          <a:endParaRPr lang="en-US"/>
        </a:p>
      </dgm:t>
    </dgm:pt>
    <dgm:pt modelId="{A09E7E41-9DD1-4FCE-A030-6984338D2569}">
      <dgm:prSet/>
      <dgm:spPr/>
      <dgm:t>
        <a:bodyPr/>
        <a:lstStyle/>
        <a:p>
          <a:pPr>
            <a:buFont typeface="+mj-lt"/>
            <a:buAutoNum type="arabicPeriod"/>
          </a:pPr>
          <a:r>
            <a:rPr lang="en-US"/>
            <a:t>TAX</a:t>
          </a:r>
        </a:p>
      </dgm:t>
    </dgm:pt>
    <dgm:pt modelId="{A47D35FE-7165-4049-A277-FD5BF9D88BAB}" type="parTrans" cxnId="{7C2ECBA2-3EDF-4940-A0DB-E152ABD77FB3}">
      <dgm:prSet/>
      <dgm:spPr/>
      <dgm:t>
        <a:bodyPr/>
        <a:lstStyle/>
        <a:p>
          <a:endParaRPr lang="en-US"/>
        </a:p>
      </dgm:t>
    </dgm:pt>
    <dgm:pt modelId="{29234B57-DB0C-426F-9D14-7C937901323F}" type="sibTrans" cxnId="{7C2ECBA2-3EDF-4940-A0DB-E152ABD77FB3}">
      <dgm:prSet/>
      <dgm:spPr/>
      <dgm:t>
        <a:bodyPr/>
        <a:lstStyle/>
        <a:p>
          <a:endParaRPr lang="en-US"/>
        </a:p>
      </dgm:t>
    </dgm:pt>
    <dgm:pt modelId="{12C3B00C-22C1-4CE3-BE86-76F12D19705C}" type="pres">
      <dgm:prSet presAssocID="{AE5E2255-21D7-4550-BDC8-9A511F1858F3}" presName="Name0" presStyleCnt="0">
        <dgm:presLayoutVars>
          <dgm:dir/>
          <dgm:resizeHandles val="exact"/>
        </dgm:presLayoutVars>
      </dgm:prSet>
      <dgm:spPr/>
    </dgm:pt>
    <dgm:pt modelId="{0C6C8181-79F3-4C66-B846-CC10577A8C53}" type="pres">
      <dgm:prSet presAssocID="{A1AC6FA7-A203-4536-8C73-AD69E896EC72}" presName="composite" presStyleCnt="0"/>
      <dgm:spPr/>
    </dgm:pt>
    <dgm:pt modelId="{ED6ABF06-1EE7-46B6-A8C0-3B34694CF0FB}" type="pres">
      <dgm:prSet presAssocID="{A1AC6FA7-A203-4536-8C73-AD69E896EC72}" presName="rect1" presStyleLbl="trAlignAcc1" presStyleIdx="0" presStyleCnt="3">
        <dgm:presLayoutVars>
          <dgm:bulletEnabled val="1"/>
        </dgm:presLayoutVars>
      </dgm:prSet>
      <dgm:spPr/>
    </dgm:pt>
    <dgm:pt modelId="{7B1560C2-43FE-49E1-B9DE-0AAEC896AA53}" type="pres">
      <dgm:prSet presAssocID="{A1AC6FA7-A203-4536-8C73-AD69E896EC72}" presName="rect2" presStyleLbl="fgImgPlace1" presStyleIdx="0" presStyleCnt="3"/>
      <dgm:spPr>
        <a:blipFill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t="-4000" b="-4000"/>
          </a:stretch>
        </a:blipFill>
      </dgm:spPr>
    </dgm:pt>
    <dgm:pt modelId="{53613995-06BC-45DF-9612-E2CE24AAF411}" type="pres">
      <dgm:prSet presAssocID="{BB0CBF2B-9069-4B98-8826-02311BAC9BD5}" presName="sibTrans" presStyleCnt="0"/>
      <dgm:spPr/>
    </dgm:pt>
    <dgm:pt modelId="{37DCC2CA-0593-4DF1-AFDF-90DC3C3A8669}" type="pres">
      <dgm:prSet presAssocID="{9A28F261-3035-4CDE-98D3-12FEB18B382F}" presName="composite" presStyleCnt="0"/>
      <dgm:spPr/>
    </dgm:pt>
    <dgm:pt modelId="{DF0B2BC1-C5A8-49F8-9717-A8C7FB6CD8AC}" type="pres">
      <dgm:prSet presAssocID="{9A28F261-3035-4CDE-98D3-12FEB18B382F}" presName="rect1" presStyleLbl="trAlignAcc1" presStyleIdx="1" presStyleCnt="3">
        <dgm:presLayoutVars>
          <dgm:bulletEnabled val="1"/>
        </dgm:presLayoutVars>
      </dgm:prSet>
      <dgm:spPr/>
    </dgm:pt>
    <dgm:pt modelId="{62AA016C-51EE-4085-86AD-CDD2E30716C5}" type="pres">
      <dgm:prSet presAssocID="{9A28F261-3035-4CDE-98D3-12FEB18B382F}" presName="rect2" presStyleLbl="fgImgPlace1" presStyleIdx="1" presStyleCnt="3"/>
      <dgm:spPr>
        <a:blipFill>
          <a:blip xmlns:r="http://schemas.openxmlformats.org/officeDocument/2006/relationships"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/>
          </a:stretch>
        </a:blipFill>
      </dgm:spPr>
    </dgm:pt>
    <dgm:pt modelId="{9FB5001E-1AFA-4C0C-9547-D8F7CED2D77B}" type="pres">
      <dgm:prSet presAssocID="{4C63D345-56B2-4CD9-A77D-413C4F5A03D8}" presName="sibTrans" presStyleCnt="0"/>
      <dgm:spPr/>
    </dgm:pt>
    <dgm:pt modelId="{9C96F7BE-531D-437B-A276-E4CDB246AFFF}" type="pres">
      <dgm:prSet presAssocID="{A09E7E41-9DD1-4FCE-A030-6984338D2569}" presName="composite" presStyleCnt="0"/>
      <dgm:spPr/>
    </dgm:pt>
    <dgm:pt modelId="{3D50B4C2-A017-4CF4-8A87-BA4AABEE7DC6}" type="pres">
      <dgm:prSet presAssocID="{A09E7E41-9DD1-4FCE-A030-6984338D2569}" presName="rect1" presStyleLbl="trAlignAcc1" presStyleIdx="2" presStyleCnt="3">
        <dgm:presLayoutVars>
          <dgm:bulletEnabled val="1"/>
        </dgm:presLayoutVars>
      </dgm:prSet>
      <dgm:spPr/>
    </dgm:pt>
    <dgm:pt modelId="{09344495-7D7A-4C93-9871-CC5B989D242E}" type="pres">
      <dgm:prSet presAssocID="{A09E7E41-9DD1-4FCE-A030-6984338D2569}" presName="rect2" presStyleLbl="fgImgPlac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000" r="-41000"/>
          </a:stretch>
        </a:blipFill>
      </dgm:spPr>
    </dgm:pt>
  </dgm:ptLst>
  <dgm:cxnLst>
    <dgm:cxn modelId="{1A45FE0D-E31C-4C90-853D-F2281B6B861B}" type="presOf" srcId="{A1AC6FA7-A203-4536-8C73-AD69E896EC72}" destId="{ED6ABF06-1EE7-46B6-A8C0-3B34694CF0FB}" srcOrd="0" destOrd="0" presId="urn:microsoft.com/office/officeart/2008/layout/PictureStrips"/>
    <dgm:cxn modelId="{D032D627-E99F-4AB4-9C29-9AFBB2EB1EEC}" srcId="{AE5E2255-21D7-4550-BDC8-9A511F1858F3}" destId="{A1AC6FA7-A203-4536-8C73-AD69E896EC72}" srcOrd="0" destOrd="0" parTransId="{B62531F9-5FAF-4E2F-A125-4B21C3E9FC62}" sibTransId="{BB0CBF2B-9069-4B98-8826-02311BAC9BD5}"/>
    <dgm:cxn modelId="{7ED3E773-D652-4DA2-8D7B-F7A66D5D20BC}" type="presOf" srcId="{A09E7E41-9DD1-4FCE-A030-6984338D2569}" destId="{3D50B4C2-A017-4CF4-8A87-BA4AABEE7DC6}" srcOrd="0" destOrd="0" presId="urn:microsoft.com/office/officeart/2008/layout/PictureStrips"/>
    <dgm:cxn modelId="{5340F678-E845-4B14-9C94-CB98CADE22FA}" type="presOf" srcId="{9A28F261-3035-4CDE-98D3-12FEB18B382F}" destId="{DF0B2BC1-C5A8-49F8-9717-A8C7FB6CD8AC}" srcOrd="0" destOrd="0" presId="urn:microsoft.com/office/officeart/2008/layout/PictureStrips"/>
    <dgm:cxn modelId="{533BCD88-C4C3-4651-8786-F89F80933687}" type="presOf" srcId="{AE5E2255-21D7-4550-BDC8-9A511F1858F3}" destId="{12C3B00C-22C1-4CE3-BE86-76F12D19705C}" srcOrd="0" destOrd="0" presId="urn:microsoft.com/office/officeart/2008/layout/PictureStrips"/>
    <dgm:cxn modelId="{7C2ECBA2-3EDF-4940-A0DB-E152ABD77FB3}" srcId="{AE5E2255-21D7-4550-BDC8-9A511F1858F3}" destId="{A09E7E41-9DD1-4FCE-A030-6984338D2569}" srcOrd="2" destOrd="0" parTransId="{A47D35FE-7165-4049-A277-FD5BF9D88BAB}" sibTransId="{29234B57-DB0C-426F-9D14-7C937901323F}"/>
    <dgm:cxn modelId="{143441F2-3298-485B-90A2-715FDBF9AB32}" srcId="{AE5E2255-21D7-4550-BDC8-9A511F1858F3}" destId="{9A28F261-3035-4CDE-98D3-12FEB18B382F}" srcOrd="1" destOrd="0" parTransId="{CCC5E970-E408-45CB-99B1-4234A3E94060}" sibTransId="{4C63D345-56B2-4CD9-A77D-413C4F5A03D8}"/>
    <dgm:cxn modelId="{D9672684-E2CE-4F19-A047-9E6CAAF3F63A}" type="presParOf" srcId="{12C3B00C-22C1-4CE3-BE86-76F12D19705C}" destId="{0C6C8181-79F3-4C66-B846-CC10577A8C53}" srcOrd="0" destOrd="0" presId="urn:microsoft.com/office/officeart/2008/layout/PictureStrips"/>
    <dgm:cxn modelId="{2F94F145-27A5-450B-97D5-26AA90F6E81E}" type="presParOf" srcId="{0C6C8181-79F3-4C66-B846-CC10577A8C53}" destId="{ED6ABF06-1EE7-46B6-A8C0-3B34694CF0FB}" srcOrd="0" destOrd="0" presId="urn:microsoft.com/office/officeart/2008/layout/PictureStrips"/>
    <dgm:cxn modelId="{11037352-EC7C-4A44-8FAD-FC77E6C8133B}" type="presParOf" srcId="{0C6C8181-79F3-4C66-B846-CC10577A8C53}" destId="{7B1560C2-43FE-49E1-B9DE-0AAEC896AA53}" srcOrd="1" destOrd="0" presId="urn:microsoft.com/office/officeart/2008/layout/PictureStrips"/>
    <dgm:cxn modelId="{59D1FDD1-CB0E-41E1-BAC9-050AE0CA9D22}" type="presParOf" srcId="{12C3B00C-22C1-4CE3-BE86-76F12D19705C}" destId="{53613995-06BC-45DF-9612-E2CE24AAF411}" srcOrd="1" destOrd="0" presId="urn:microsoft.com/office/officeart/2008/layout/PictureStrips"/>
    <dgm:cxn modelId="{B0D70D1C-E1CE-4CDF-8142-D902F663B796}" type="presParOf" srcId="{12C3B00C-22C1-4CE3-BE86-76F12D19705C}" destId="{37DCC2CA-0593-4DF1-AFDF-90DC3C3A8669}" srcOrd="2" destOrd="0" presId="urn:microsoft.com/office/officeart/2008/layout/PictureStrips"/>
    <dgm:cxn modelId="{EAF4E6E9-AFD1-44E2-9A45-7D785DEAA45E}" type="presParOf" srcId="{37DCC2CA-0593-4DF1-AFDF-90DC3C3A8669}" destId="{DF0B2BC1-C5A8-49F8-9717-A8C7FB6CD8AC}" srcOrd="0" destOrd="0" presId="urn:microsoft.com/office/officeart/2008/layout/PictureStrips"/>
    <dgm:cxn modelId="{9963838B-BE90-48A6-BE81-82466E5BC11A}" type="presParOf" srcId="{37DCC2CA-0593-4DF1-AFDF-90DC3C3A8669}" destId="{62AA016C-51EE-4085-86AD-CDD2E30716C5}" srcOrd="1" destOrd="0" presId="urn:microsoft.com/office/officeart/2008/layout/PictureStrips"/>
    <dgm:cxn modelId="{65AB2538-BDBF-4572-9069-9842EC77B6C0}" type="presParOf" srcId="{12C3B00C-22C1-4CE3-BE86-76F12D19705C}" destId="{9FB5001E-1AFA-4C0C-9547-D8F7CED2D77B}" srcOrd="3" destOrd="0" presId="urn:microsoft.com/office/officeart/2008/layout/PictureStrips"/>
    <dgm:cxn modelId="{1A7C2275-3A2D-4ED2-B8D5-87EEA9177E07}" type="presParOf" srcId="{12C3B00C-22C1-4CE3-BE86-76F12D19705C}" destId="{9C96F7BE-531D-437B-A276-E4CDB246AFFF}" srcOrd="4" destOrd="0" presId="urn:microsoft.com/office/officeart/2008/layout/PictureStrips"/>
    <dgm:cxn modelId="{E8E1D337-F802-4A5B-824B-36F92052E606}" type="presParOf" srcId="{9C96F7BE-531D-437B-A276-E4CDB246AFFF}" destId="{3D50B4C2-A017-4CF4-8A87-BA4AABEE7DC6}" srcOrd="0" destOrd="0" presId="urn:microsoft.com/office/officeart/2008/layout/PictureStrips"/>
    <dgm:cxn modelId="{9EEB0CF1-674C-4EE4-9632-807C94EAD4F5}" type="presParOf" srcId="{9C96F7BE-531D-437B-A276-E4CDB246AFFF}" destId="{09344495-7D7A-4C93-9871-CC5B989D242E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E5E2255-21D7-4550-BDC8-9A511F1858F3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1AC6FA7-A203-4536-8C73-AD69E896EC72}">
      <dgm:prSet phldrT="[Text]"/>
      <dgm:spPr/>
      <dgm:t>
        <a:bodyPr/>
        <a:lstStyle/>
        <a:p>
          <a:pPr>
            <a:buFont typeface="+mj-lt"/>
            <a:buAutoNum type="arabicPeriod"/>
          </a:pPr>
          <a:r>
            <a:rPr lang="en-US"/>
            <a:t>DOE</a:t>
          </a:r>
        </a:p>
      </dgm:t>
    </dgm:pt>
    <dgm:pt modelId="{B62531F9-5FAF-4E2F-A125-4B21C3E9FC62}" type="parTrans" cxnId="{D032D627-E99F-4AB4-9C29-9AFBB2EB1EEC}">
      <dgm:prSet/>
      <dgm:spPr/>
      <dgm:t>
        <a:bodyPr/>
        <a:lstStyle/>
        <a:p>
          <a:endParaRPr lang="en-US"/>
        </a:p>
      </dgm:t>
    </dgm:pt>
    <dgm:pt modelId="{BB0CBF2B-9069-4B98-8826-02311BAC9BD5}" type="sibTrans" cxnId="{D032D627-E99F-4AB4-9C29-9AFBB2EB1EEC}">
      <dgm:prSet/>
      <dgm:spPr/>
      <dgm:t>
        <a:bodyPr/>
        <a:lstStyle/>
        <a:p>
          <a:endParaRPr lang="en-US"/>
        </a:p>
      </dgm:t>
    </dgm:pt>
    <dgm:pt modelId="{9A28F261-3035-4CDE-98D3-12FEB18B382F}">
      <dgm:prSet/>
      <dgm:spPr/>
      <dgm:t>
        <a:bodyPr/>
        <a:lstStyle/>
        <a:p>
          <a:pPr>
            <a:buFont typeface="+mj-lt"/>
            <a:buAutoNum type="arabicPeriod"/>
          </a:pPr>
          <a:r>
            <a:rPr lang="en-US"/>
            <a:t>TRS</a:t>
          </a:r>
        </a:p>
      </dgm:t>
    </dgm:pt>
    <dgm:pt modelId="{4C63D345-56B2-4CD9-A77D-413C4F5A03D8}" type="sibTrans" cxnId="{143441F2-3298-485B-90A2-715FDBF9AB32}">
      <dgm:prSet/>
      <dgm:spPr/>
      <dgm:t>
        <a:bodyPr/>
        <a:lstStyle/>
        <a:p>
          <a:endParaRPr lang="en-US"/>
        </a:p>
      </dgm:t>
    </dgm:pt>
    <dgm:pt modelId="{CCC5E970-E408-45CB-99B1-4234A3E94060}" type="parTrans" cxnId="{143441F2-3298-485B-90A2-715FDBF9AB32}">
      <dgm:prSet/>
      <dgm:spPr/>
      <dgm:t>
        <a:bodyPr/>
        <a:lstStyle/>
        <a:p>
          <a:endParaRPr lang="en-US"/>
        </a:p>
      </dgm:t>
    </dgm:pt>
    <dgm:pt modelId="{12C3B00C-22C1-4CE3-BE86-76F12D19705C}" type="pres">
      <dgm:prSet presAssocID="{AE5E2255-21D7-4550-BDC8-9A511F1858F3}" presName="Name0" presStyleCnt="0">
        <dgm:presLayoutVars>
          <dgm:dir/>
          <dgm:resizeHandles val="exact"/>
        </dgm:presLayoutVars>
      </dgm:prSet>
      <dgm:spPr/>
    </dgm:pt>
    <dgm:pt modelId="{0C6C8181-79F3-4C66-B846-CC10577A8C53}" type="pres">
      <dgm:prSet presAssocID="{A1AC6FA7-A203-4536-8C73-AD69E896EC72}" presName="composite" presStyleCnt="0"/>
      <dgm:spPr/>
    </dgm:pt>
    <dgm:pt modelId="{ED6ABF06-1EE7-46B6-A8C0-3B34694CF0FB}" type="pres">
      <dgm:prSet presAssocID="{A1AC6FA7-A203-4536-8C73-AD69E896EC72}" presName="rect1" presStyleLbl="trAlignAcc1" presStyleIdx="0" presStyleCnt="2">
        <dgm:presLayoutVars>
          <dgm:bulletEnabled val="1"/>
        </dgm:presLayoutVars>
      </dgm:prSet>
      <dgm:spPr/>
    </dgm:pt>
    <dgm:pt modelId="{7B1560C2-43FE-49E1-B9DE-0AAEC896AA53}" type="pres">
      <dgm:prSet presAssocID="{A1AC6FA7-A203-4536-8C73-AD69E896EC72}" presName="rect2" presStyleLbl="fgImgPlace1" presStyleIdx="0" presStyleCnt="2"/>
      <dgm:spPr>
        <a:blipFill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t="-4000" b="-4000"/>
          </a:stretch>
        </a:blipFill>
      </dgm:spPr>
    </dgm:pt>
    <dgm:pt modelId="{53613995-06BC-45DF-9612-E2CE24AAF411}" type="pres">
      <dgm:prSet presAssocID="{BB0CBF2B-9069-4B98-8826-02311BAC9BD5}" presName="sibTrans" presStyleCnt="0"/>
      <dgm:spPr/>
    </dgm:pt>
    <dgm:pt modelId="{37DCC2CA-0593-4DF1-AFDF-90DC3C3A8669}" type="pres">
      <dgm:prSet presAssocID="{9A28F261-3035-4CDE-98D3-12FEB18B382F}" presName="composite" presStyleCnt="0"/>
      <dgm:spPr/>
    </dgm:pt>
    <dgm:pt modelId="{DF0B2BC1-C5A8-49F8-9717-A8C7FB6CD8AC}" type="pres">
      <dgm:prSet presAssocID="{9A28F261-3035-4CDE-98D3-12FEB18B382F}" presName="rect1" presStyleLbl="trAlignAcc1" presStyleIdx="1" presStyleCnt="2">
        <dgm:presLayoutVars>
          <dgm:bulletEnabled val="1"/>
        </dgm:presLayoutVars>
      </dgm:prSet>
      <dgm:spPr/>
    </dgm:pt>
    <dgm:pt modelId="{62AA016C-51EE-4085-86AD-CDD2E30716C5}" type="pres">
      <dgm:prSet presAssocID="{9A28F261-3035-4CDE-98D3-12FEB18B382F}" presName="rect2" presStyleLbl="fgImgPlace1" presStyleIdx="1" presStyleCnt="2"/>
      <dgm:spPr>
        <a:blipFill>
          <a:blip xmlns:r="http://schemas.openxmlformats.org/officeDocument/2006/relationships"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/>
          </a:stretch>
        </a:blipFill>
      </dgm:spPr>
    </dgm:pt>
  </dgm:ptLst>
  <dgm:cxnLst>
    <dgm:cxn modelId="{1A45FE0D-E31C-4C90-853D-F2281B6B861B}" type="presOf" srcId="{A1AC6FA7-A203-4536-8C73-AD69E896EC72}" destId="{ED6ABF06-1EE7-46B6-A8C0-3B34694CF0FB}" srcOrd="0" destOrd="0" presId="urn:microsoft.com/office/officeart/2008/layout/PictureStrips"/>
    <dgm:cxn modelId="{D032D627-E99F-4AB4-9C29-9AFBB2EB1EEC}" srcId="{AE5E2255-21D7-4550-BDC8-9A511F1858F3}" destId="{A1AC6FA7-A203-4536-8C73-AD69E896EC72}" srcOrd="0" destOrd="0" parTransId="{B62531F9-5FAF-4E2F-A125-4B21C3E9FC62}" sibTransId="{BB0CBF2B-9069-4B98-8826-02311BAC9BD5}"/>
    <dgm:cxn modelId="{5340F678-E845-4B14-9C94-CB98CADE22FA}" type="presOf" srcId="{9A28F261-3035-4CDE-98D3-12FEB18B382F}" destId="{DF0B2BC1-C5A8-49F8-9717-A8C7FB6CD8AC}" srcOrd="0" destOrd="0" presId="urn:microsoft.com/office/officeart/2008/layout/PictureStrips"/>
    <dgm:cxn modelId="{533BCD88-C4C3-4651-8786-F89F80933687}" type="presOf" srcId="{AE5E2255-21D7-4550-BDC8-9A511F1858F3}" destId="{12C3B00C-22C1-4CE3-BE86-76F12D19705C}" srcOrd="0" destOrd="0" presId="urn:microsoft.com/office/officeart/2008/layout/PictureStrips"/>
    <dgm:cxn modelId="{143441F2-3298-485B-90A2-715FDBF9AB32}" srcId="{AE5E2255-21D7-4550-BDC8-9A511F1858F3}" destId="{9A28F261-3035-4CDE-98D3-12FEB18B382F}" srcOrd="1" destOrd="0" parTransId="{CCC5E970-E408-45CB-99B1-4234A3E94060}" sibTransId="{4C63D345-56B2-4CD9-A77D-413C4F5A03D8}"/>
    <dgm:cxn modelId="{D9672684-E2CE-4F19-A047-9E6CAAF3F63A}" type="presParOf" srcId="{12C3B00C-22C1-4CE3-BE86-76F12D19705C}" destId="{0C6C8181-79F3-4C66-B846-CC10577A8C53}" srcOrd="0" destOrd="0" presId="urn:microsoft.com/office/officeart/2008/layout/PictureStrips"/>
    <dgm:cxn modelId="{2F94F145-27A5-450B-97D5-26AA90F6E81E}" type="presParOf" srcId="{0C6C8181-79F3-4C66-B846-CC10577A8C53}" destId="{ED6ABF06-1EE7-46B6-A8C0-3B34694CF0FB}" srcOrd="0" destOrd="0" presId="urn:microsoft.com/office/officeart/2008/layout/PictureStrips"/>
    <dgm:cxn modelId="{11037352-EC7C-4A44-8FAD-FC77E6C8133B}" type="presParOf" srcId="{0C6C8181-79F3-4C66-B846-CC10577A8C53}" destId="{7B1560C2-43FE-49E1-B9DE-0AAEC896AA53}" srcOrd="1" destOrd="0" presId="urn:microsoft.com/office/officeart/2008/layout/PictureStrips"/>
    <dgm:cxn modelId="{59D1FDD1-CB0E-41E1-BAC9-050AE0CA9D22}" type="presParOf" srcId="{12C3B00C-22C1-4CE3-BE86-76F12D19705C}" destId="{53613995-06BC-45DF-9612-E2CE24AAF411}" srcOrd="1" destOrd="0" presId="urn:microsoft.com/office/officeart/2008/layout/PictureStrips"/>
    <dgm:cxn modelId="{B0D70D1C-E1CE-4CDF-8142-D902F663B796}" type="presParOf" srcId="{12C3B00C-22C1-4CE3-BE86-76F12D19705C}" destId="{37DCC2CA-0593-4DF1-AFDF-90DC3C3A8669}" srcOrd="2" destOrd="0" presId="urn:microsoft.com/office/officeart/2008/layout/PictureStrips"/>
    <dgm:cxn modelId="{EAF4E6E9-AFD1-44E2-9A45-7D785DEAA45E}" type="presParOf" srcId="{37DCC2CA-0593-4DF1-AFDF-90DC3C3A8669}" destId="{DF0B2BC1-C5A8-49F8-9717-A8C7FB6CD8AC}" srcOrd="0" destOrd="0" presId="urn:microsoft.com/office/officeart/2008/layout/PictureStrips"/>
    <dgm:cxn modelId="{9963838B-BE90-48A6-BE81-82466E5BC11A}" type="presParOf" srcId="{37DCC2CA-0593-4DF1-AFDF-90DC3C3A8669}" destId="{62AA016C-51EE-4085-86AD-CDD2E30716C5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1EDA5AC-E94B-49DF-803B-BB0F7CBF7E10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875AFB6-6798-49D9-A346-2BA68ED024A4}">
      <dgm:prSet phldrT="[Text]"/>
      <dgm:spPr/>
      <dgm:t>
        <a:bodyPr/>
        <a:lstStyle/>
        <a:p>
          <a:r>
            <a:rPr lang="en-US"/>
            <a:t>Within agency</a:t>
          </a:r>
        </a:p>
      </dgm:t>
    </dgm:pt>
    <dgm:pt modelId="{027412FF-F5C3-4185-873F-0E453432FF52}" type="parTrans" cxnId="{D18C2975-B38A-44F2-B5E8-7D603566ACBE}">
      <dgm:prSet/>
      <dgm:spPr/>
      <dgm:t>
        <a:bodyPr/>
        <a:lstStyle/>
        <a:p>
          <a:endParaRPr lang="en-US"/>
        </a:p>
      </dgm:t>
    </dgm:pt>
    <dgm:pt modelId="{931D2E7D-66C2-4D79-AAF7-FB1A5F255AD1}" type="sibTrans" cxnId="{D18C2975-B38A-44F2-B5E8-7D603566ACBE}">
      <dgm:prSet/>
      <dgm:spPr/>
      <dgm:t>
        <a:bodyPr/>
        <a:lstStyle/>
        <a:p>
          <a:endParaRPr lang="en-US"/>
        </a:p>
      </dgm:t>
    </dgm:pt>
    <dgm:pt modelId="{406C8F57-BD0E-4DBD-AD86-DA4E9F16C2E9}">
      <dgm:prSet/>
      <dgm:spPr/>
      <dgm:t>
        <a:bodyPr/>
        <a:lstStyle/>
        <a:p>
          <a:r>
            <a:rPr lang="en-US"/>
            <a:t>Between agencies</a:t>
          </a:r>
        </a:p>
      </dgm:t>
    </dgm:pt>
    <dgm:pt modelId="{7BF7C183-3CA9-45BB-83AB-A134DCB8D0C6}" type="parTrans" cxnId="{BC7BCE48-1C14-4100-88F5-103FF1C15598}">
      <dgm:prSet/>
      <dgm:spPr/>
      <dgm:t>
        <a:bodyPr/>
        <a:lstStyle/>
        <a:p>
          <a:endParaRPr lang="en-US"/>
        </a:p>
      </dgm:t>
    </dgm:pt>
    <dgm:pt modelId="{2DD055EF-3FA5-4264-902F-35F549671F54}" type="sibTrans" cxnId="{BC7BCE48-1C14-4100-88F5-103FF1C15598}">
      <dgm:prSet/>
      <dgm:spPr/>
      <dgm:t>
        <a:bodyPr/>
        <a:lstStyle/>
        <a:p>
          <a:endParaRPr lang="en-US"/>
        </a:p>
      </dgm:t>
    </dgm:pt>
    <dgm:pt modelId="{2CFDB616-BB69-4232-830E-D419258000A1}">
      <dgm:prSet/>
      <dgm:spPr/>
      <dgm:t>
        <a:bodyPr/>
        <a:lstStyle/>
        <a:p>
          <a:r>
            <a:rPr lang="en-US"/>
            <a:t>Statistical purposes</a:t>
          </a:r>
        </a:p>
      </dgm:t>
    </dgm:pt>
    <dgm:pt modelId="{BC061916-79D6-46E6-937E-4CACF75C600B}" type="parTrans" cxnId="{02EF3EEA-43CE-4F8B-9DBF-D6419E5276A1}">
      <dgm:prSet/>
      <dgm:spPr/>
      <dgm:t>
        <a:bodyPr/>
        <a:lstStyle/>
        <a:p>
          <a:endParaRPr lang="en-US"/>
        </a:p>
      </dgm:t>
    </dgm:pt>
    <dgm:pt modelId="{A5BC6ACC-DE46-4A71-81BC-0C0F2538A02C}" type="sibTrans" cxnId="{02EF3EEA-43CE-4F8B-9DBF-D6419E5276A1}">
      <dgm:prSet/>
      <dgm:spPr/>
      <dgm:t>
        <a:bodyPr/>
        <a:lstStyle/>
        <a:p>
          <a:endParaRPr lang="en-US"/>
        </a:p>
      </dgm:t>
    </dgm:pt>
    <dgm:pt modelId="{85B58120-87BE-43C4-8191-AE463BCBF14E}">
      <dgm:prSet/>
      <dgm:spPr/>
      <dgm:t>
        <a:bodyPr/>
        <a:lstStyle/>
        <a:p>
          <a:r>
            <a:rPr lang="en-US"/>
            <a:t>FOIA compliance</a:t>
          </a:r>
        </a:p>
      </dgm:t>
    </dgm:pt>
    <dgm:pt modelId="{3C5A31EE-FCC2-49CA-9359-AEEF37D7A1F7}" type="parTrans" cxnId="{824905C1-B901-4EB5-8CD2-07E013C18AFB}">
      <dgm:prSet/>
      <dgm:spPr/>
      <dgm:t>
        <a:bodyPr/>
        <a:lstStyle/>
        <a:p>
          <a:endParaRPr lang="en-US"/>
        </a:p>
      </dgm:t>
    </dgm:pt>
    <dgm:pt modelId="{9D15B24A-DFCB-407F-9222-A28836A2BAD5}" type="sibTrans" cxnId="{824905C1-B901-4EB5-8CD2-07E013C18AFB}">
      <dgm:prSet/>
      <dgm:spPr/>
      <dgm:t>
        <a:bodyPr/>
        <a:lstStyle/>
        <a:p>
          <a:endParaRPr lang="en-US"/>
        </a:p>
      </dgm:t>
    </dgm:pt>
    <dgm:pt modelId="{7D9E063C-926A-4907-A245-E3D1E4D83DF3}">
      <dgm:prSet/>
      <dgm:spPr/>
      <dgm:t>
        <a:bodyPr/>
        <a:lstStyle/>
        <a:p>
          <a:r>
            <a:rPr lang="en-US"/>
            <a:t>Legal requirements</a:t>
          </a:r>
        </a:p>
      </dgm:t>
    </dgm:pt>
    <dgm:pt modelId="{095B4364-9022-4611-9FC5-16C25F3A3382}" type="parTrans" cxnId="{1CC2054A-0CBB-4800-9BBE-CA75DC399E69}">
      <dgm:prSet/>
      <dgm:spPr/>
      <dgm:t>
        <a:bodyPr/>
        <a:lstStyle/>
        <a:p>
          <a:endParaRPr lang="en-US"/>
        </a:p>
      </dgm:t>
    </dgm:pt>
    <dgm:pt modelId="{8D962F43-C6DB-4679-AF53-F6D620DF31D5}" type="sibTrans" cxnId="{1CC2054A-0CBB-4800-9BBE-CA75DC399E69}">
      <dgm:prSet/>
      <dgm:spPr/>
      <dgm:t>
        <a:bodyPr/>
        <a:lstStyle/>
        <a:p>
          <a:endParaRPr lang="en-US"/>
        </a:p>
      </dgm:t>
    </dgm:pt>
    <dgm:pt modelId="{5B1D7820-A4D1-47A7-9A73-F89919F4B077}">
      <dgm:prSet phldrT="[Text]"/>
      <dgm:spPr/>
      <dgm:t>
        <a:bodyPr/>
        <a:lstStyle/>
        <a:p>
          <a:r>
            <a:rPr lang="en-US"/>
            <a:t>For routine administrative purposes</a:t>
          </a:r>
        </a:p>
      </dgm:t>
    </dgm:pt>
    <dgm:pt modelId="{7E681F68-3C17-445B-A5C8-437D0AE4EE0F}" type="parTrans" cxnId="{134433B1-3E69-4EDB-B5F9-08B1051B434F}">
      <dgm:prSet/>
      <dgm:spPr/>
      <dgm:t>
        <a:bodyPr/>
        <a:lstStyle/>
        <a:p>
          <a:endParaRPr lang="en-US"/>
        </a:p>
      </dgm:t>
    </dgm:pt>
    <dgm:pt modelId="{ACA72DEA-E9EA-4986-805E-9ABBC7A33988}" type="sibTrans" cxnId="{134433B1-3E69-4EDB-B5F9-08B1051B434F}">
      <dgm:prSet/>
      <dgm:spPr/>
      <dgm:t>
        <a:bodyPr/>
        <a:lstStyle/>
        <a:p>
          <a:endParaRPr lang="en-US"/>
        </a:p>
      </dgm:t>
    </dgm:pt>
    <dgm:pt modelId="{92094441-4144-4A47-BB28-91CDB1D013B8}">
      <dgm:prSet/>
      <dgm:spPr/>
      <dgm:t>
        <a:bodyPr/>
        <a:lstStyle/>
        <a:p>
          <a:r>
            <a:rPr lang="en-US"/>
            <a:t>When necessary for the receiving agency's official duties</a:t>
          </a:r>
        </a:p>
      </dgm:t>
    </dgm:pt>
    <dgm:pt modelId="{C6433629-CE8D-4971-9835-697536029502}" type="parTrans" cxnId="{936CC07A-1D99-434F-9773-636CA15D976B}">
      <dgm:prSet/>
      <dgm:spPr/>
      <dgm:t>
        <a:bodyPr/>
        <a:lstStyle/>
        <a:p>
          <a:endParaRPr lang="en-US"/>
        </a:p>
      </dgm:t>
    </dgm:pt>
    <dgm:pt modelId="{49CB2079-E1C7-46AF-81E6-87CC32DD85DD}" type="sibTrans" cxnId="{936CC07A-1D99-434F-9773-636CA15D976B}">
      <dgm:prSet/>
      <dgm:spPr/>
      <dgm:t>
        <a:bodyPr/>
        <a:lstStyle/>
        <a:p>
          <a:endParaRPr lang="en-US"/>
        </a:p>
      </dgm:t>
    </dgm:pt>
    <dgm:pt modelId="{A5D52835-96DC-4ACA-A5C1-3F24DA6B56A1}">
      <dgm:prSet/>
      <dgm:spPr/>
      <dgm:t>
        <a:bodyPr/>
        <a:lstStyle/>
        <a:p>
          <a:r>
            <a:rPr lang="en-US"/>
            <a:t>When individual identities are removed</a:t>
          </a:r>
        </a:p>
      </dgm:t>
    </dgm:pt>
    <dgm:pt modelId="{981493B7-0848-46E8-A87B-F0E1211F7ECA}" type="parTrans" cxnId="{C0F199E5-C730-457C-A97E-2AF29A52D493}">
      <dgm:prSet/>
      <dgm:spPr/>
      <dgm:t>
        <a:bodyPr/>
        <a:lstStyle/>
        <a:p>
          <a:endParaRPr lang="en-US"/>
        </a:p>
      </dgm:t>
    </dgm:pt>
    <dgm:pt modelId="{FE38B891-3231-42C2-9EDD-39F70DC1DD26}" type="sibTrans" cxnId="{C0F199E5-C730-457C-A97E-2AF29A52D493}">
      <dgm:prSet/>
      <dgm:spPr/>
      <dgm:t>
        <a:bodyPr/>
        <a:lstStyle/>
        <a:p>
          <a:endParaRPr lang="en-US"/>
        </a:p>
      </dgm:t>
    </dgm:pt>
    <dgm:pt modelId="{C6D5E062-1B0E-4E52-99D0-E2044C425DB6}">
      <dgm:prSet/>
      <dgm:spPr/>
      <dgm:t>
        <a:bodyPr/>
        <a:lstStyle/>
        <a:p>
          <a:r>
            <a:rPr lang="en-US"/>
            <a:t>Information subject to public disclosure</a:t>
          </a:r>
        </a:p>
      </dgm:t>
    </dgm:pt>
    <dgm:pt modelId="{B5A95D31-2B80-43E6-83F1-E99EFF7F1EC4}" type="parTrans" cxnId="{BAF44394-5A06-4006-B727-5BE3EE3C9CDD}">
      <dgm:prSet/>
      <dgm:spPr/>
      <dgm:t>
        <a:bodyPr/>
        <a:lstStyle/>
        <a:p>
          <a:endParaRPr lang="en-US"/>
        </a:p>
      </dgm:t>
    </dgm:pt>
    <dgm:pt modelId="{355B0963-D4CB-48F4-9A15-10FAC157A533}" type="sibTrans" cxnId="{BAF44394-5A06-4006-B727-5BE3EE3C9CDD}">
      <dgm:prSet/>
      <dgm:spPr/>
      <dgm:t>
        <a:bodyPr/>
        <a:lstStyle/>
        <a:p>
          <a:endParaRPr lang="en-US"/>
        </a:p>
      </dgm:t>
    </dgm:pt>
    <dgm:pt modelId="{762CF531-2E56-4810-A90D-56AB89C656AB}">
      <dgm:prSet/>
      <dgm:spPr/>
      <dgm:t>
        <a:bodyPr/>
        <a:lstStyle/>
        <a:p>
          <a:r>
            <a:rPr lang="en-US"/>
            <a:t>Court orders, subpoenas, or other legal mandates</a:t>
          </a:r>
        </a:p>
      </dgm:t>
    </dgm:pt>
    <dgm:pt modelId="{4EABA8F6-5C4E-4D3B-8E1F-F198D8B8A97B}" type="parTrans" cxnId="{38EC2F12-8A0B-4402-A266-E2E80228B3BC}">
      <dgm:prSet/>
      <dgm:spPr/>
      <dgm:t>
        <a:bodyPr/>
        <a:lstStyle/>
        <a:p>
          <a:endParaRPr lang="en-US"/>
        </a:p>
      </dgm:t>
    </dgm:pt>
    <dgm:pt modelId="{1AA8B072-989E-4C4F-9F68-34F7551FC36B}" type="sibTrans" cxnId="{38EC2F12-8A0B-4402-A266-E2E80228B3BC}">
      <dgm:prSet/>
      <dgm:spPr/>
      <dgm:t>
        <a:bodyPr/>
        <a:lstStyle/>
        <a:p>
          <a:endParaRPr lang="en-US"/>
        </a:p>
      </dgm:t>
    </dgm:pt>
    <dgm:pt modelId="{DE424DBE-940B-4060-976B-77EDB167A236}" type="pres">
      <dgm:prSet presAssocID="{31EDA5AC-E94B-49DF-803B-BB0F7CBF7E10}" presName="Name0" presStyleCnt="0">
        <dgm:presLayoutVars>
          <dgm:dir/>
          <dgm:resizeHandles val="exact"/>
        </dgm:presLayoutVars>
      </dgm:prSet>
      <dgm:spPr/>
    </dgm:pt>
    <dgm:pt modelId="{2554CA42-B9A6-4E2D-B77E-768C112E1935}" type="pres">
      <dgm:prSet presAssocID="{5875AFB6-6798-49D9-A346-2BA68ED024A4}" presName="composite" presStyleCnt="0"/>
      <dgm:spPr/>
    </dgm:pt>
    <dgm:pt modelId="{6BEEAB7C-2B6E-4DEB-AB1C-DFB002AB3986}" type="pres">
      <dgm:prSet presAssocID="{5875AFB6-6798-49D9-A346-2BA68ED024A4}" presName="rect1" presStyleLbl="trAlignAcc1" presStyleIdx="0" presStyleCnt="5">
        <dgm:presLayoutVars>
          <dgm:bulletEnabled val="1"/>
        </dgm:presLayoutVars>
      </dgm:prSet>
      <dgm:spPr/>
    </dgm:pt>
    <dgm:pt modelId="{0BA53334-A228-455B-8933-4BA8EF74573C}" type="pres">
      <dgm:prSet presAssocID="{5875AFB6-6798-49D9-A346-2BA68ED024A4}" presName="rect2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ffice meeting"/>
        </a:ext>
      </dgm:extLst>
    </dgm:pt>
    <dgm:pt modelId="{7930D83D-C8B3-44F3-BC8F-415AE3B02505}" type="pres">
      <dgm:prSet presAssocID="{931D2E7D-66C2-4D79-AAF7-FB1A5F255AD1}" presName="sibTrans" presStyleCnt="0"/>
      <dgm:spPr/>
    </dgm:pt>
    <dgm:pt modelId="{F8E12138-B609-4DE5-98D8-B8F955A2C6AF}" type="pres">
      <dgm:prSet presAssocID="{406C8F57-BD0E-4DBD-AD86-DA4E9F16C2E9}" presName="composite" presStyleCnt="0"/>
      <dgm:spPr/>
    </dgm:pt>
    <dgm:pt modelId="{8AFA1647-24D9-4B72-BCA8-DBB977D60624}" type="pres">
      <dgm:prSet presAssocID="{406C8F57-BD0E-4DBD-AD86-DA4E9F16C2E9}" presName="rect1" presStyleLbl="trAlignAcc1" presStyleIdx="1" presStyleCnt="5">
        <dgm:presLayoutVars>
          <dgm:bulletEnabled val="1"/>
        </dgm:presLayoutVars>
      </dgm:prSet>
      <dgm:spPr/>
    </dgm:pt>
    <dgm:pt modelId="{4F0E274A-16A8-41E6-88B4-910EE3E1F24F}" type="pres">
      <dgm:prSet presAssocID="{406C8F57-BD0E-4DBD-AD86-DA4E9F16C2E9}" presName="rect2" presStyleLbl="f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unlight over skyscraper"/>
        </a:ext>
      </dgm:extLst>
    </dgm:pt>
    <dgm:pt modelId="{04A0E570-BB13-4895-8C21-04EE242A746D}" type="pres">
      <dgm:prSet presAssocID="{2DD055EF-3FA5-4264-902F-35F549671F54}" presName="sibTrans" presStyleCnt="0"/>
      <dgm:spPr/>
    </dgm:pt>
    <dgm:pt modelId="{D68A218E-FE6B-4E5D-AEA3-0D8B97D0AE0D}" type="pres">
      <dgm:prSet presAssocID="{2CFDB616-BB69-4232-830E-D419258000A1}" presName="composite" presStyleCnt="0"/>
      <dgm:spPr/>
    </dgm:pt>
    <dgm:pt modelId="{3DC47B5A-7F68-4EAB-B1B9-B7FBF5D90D59}" type="pres">
      <dgm:prSet presAssocID="{2CFDB616-BB69-4232-830E-D419258000A1}" presName="rect1" presStyleLbl="trAlignAcc1" presStyleIdx="2" presStyleCnt="5">
        <dgm:presLayoutVars>
          <dgm:bulletEnabled val="1"/>
        </dgm:presLayoutVars>
      </dgm:prSet>
      <dgm:spPr/>
    </dgm:pt>
    <dgm:pt modelId="{9BB48E2C-DB21-4060-90CC-A8CE0CDE916E}" type="pres">
      <dgm:prSet presAssocID="{2CFDB616-BB69-4232-830E-D419258000A1}" presName="rect2" presStyleLbl="f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ngled shot of pen on a graph"/>
        </a:ext>
      </dgm:extLst>
    </dgm:pt>
    <dgm:pt modelId="{BEF75845-DBF6-4DBB-9CE0-3B17DEA4174C}" type="pres">
      <dgm:prSet presAssocID="{A5BC6ACC-DE46-4A71-81BC-0C0F2538A02C}" presName="sibTrans" presStyleCnt="0"/>
      <dgm:spPr/>
    </dgm:pt>
    <dgm:pt modelId="{5265DE5F-F83C-42E3-9E07-B652D95860E2}" type="pres">
      <dgm:prSet presAssocID="{85B58120-87BE-43C4-8191-AE463BCBF14E}" presName="composite" presStyleCnt="0"/>
      <dgm:spPr/>
    </dgm:pt>
    <dgm:pt modelId="{288712F8-7D5F-49F5-8C43-D7C96B7ED23E}" type="pres">
      <dgm:prSet presAssocID="{85B58120-87BE-43C4-8191-AE463BCBF14E}" presName="rect1" presStyleLbl="trAlignAcc1" presStyleIdx="3" presStyleCnt="5">
        <dgm:presLayoutVars>
          <dgm:bulletEnabled val="1"/>
        </dgm:presLayoutVars>
      </dgm:prSet>
      <dgm:spPr/>
    </dgm:pt>
    <dgm:pt modelId="{2BD2D94A-AECF-46B6-9A17-39E80A2643C6}" type="pres">
      <dgm:prSet presAssocID="{85B58120-87BE-43C4-8191-AE463BCBF14E}" presName="rect2" presStyleLbl="fgImgPlac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rson raising hand"/>
        </a:ext>
      </dgm:extLst>
    </dgm:pt>
    <dgm:pt modelId="{B9A21164-69C7-40EA-AECC-1E155B9C4A8C}" type="pres">
      <dgm:prSet presAssocID="{9D15B24A-DFCB-407F-9222-A28836A2BAD5}" presName="sibTrans" presStyleCnt="0"/>
      <dgm:spPr/>
    </dgm:pt>
    <dgm:pt modelId="{D41E4800-45AE-4790-B221-8A72F635B346}" type="pres">
      <dgm:prSet presAssocID="{7D9E063C-926A-4907-A245-E3D1E4D83DF3}" presName="composite" presStyleCnt="0"/>
      <dgm:spPr/>
    </dgm:pt>
    <dgm:pt modelId="{085ABD5F-08E7-4F42-982A-C118DE44FC20}" type="pres">
      <dgm:prSet presAssocID="{7D9E063C-926A-4907-A245-E3D1E4D83DF3}" presName="rect1" presStyleLbl="trAlignAcc1" presStyleIdx="4" presStyleCnt="5">
        <dgm:presLayoutVars>
          <dgm:bulletEnabled val="1"/>
        </dgm:presLayoutVars>
      </dgm:prSet>
      <dgm:spPr/>
    </dgm:pt>
    <dgm:pt modelId="{8BFE587C-93F4-4CBF-9531-E495C8B31D95}" type="pres">
      <dgm:prSet presAssocID="{7D9E063C-926A-4907-A245-E3D1E4D83DF3}" presName="rect2" presStyleLbl="fg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Judge holding a wooden gavel"/>
        </a:ext>
      </dgm:extLst>
    </dgm:pt>
  </dgm:ptLst>
  <dgm:cxnLst>
    <dgm:cxn modelId="{38EC2F12-8A0B-4402-A266-E2E80228B3BC}" srcId="{7D9E063C-926A-4907-A245-E3D1E4D83DF3}" destId="{762CF531-2E56-4810-A90D-56AB89C656AB}" srcOrd="0" destOrd="0" parTransId="{4EABA8F6-5C4E-4D3B-8E1F-F198D8B8A97B}" sibTransId="{1AA8B072-989E-4C4F-9F68-34F7551FC36B}"/>
    <dgm:cxn modelId="{00114D14-DFD9-414C-93E6-F59FB39163FB}" type="presOf" srcId="{5B1D7820-A4D1-47A7-9A73-F89919F4B077}" destId="{6BEEAB7C-2B6E-4DEB-AB1C-DFB002AB3986}" srcOrd="0" destOrd="1" presId="urn:microsoft.com/office/officeart/2008/layout/PictureStrips"/>
    <dgm:cxn modelId="{D75B3735-C37D-4D34-B3BD-2A21AF15A05D}" type="presOf" srcId="{406C8F57-BD0E-4DBD-AD86-DA4E9F16C2E9}" destId="{8AFA1647-24D9-4B72-BCA8-DBB977D60624}" srcOrd="0" destOrd="0" presId="urn:microsoft.com/office/officeart/2008/layout/PictureStrips"/>
    <dgm:cxn modelId="{504B8E38-BB6B-4BAC-BBA2-85F4599BE47F}" type="presOf" srcId="{85B58120-87BE-43C4-8191-AE463BCBF14E}" destId="{288712F8-7D5F-49F5-8C43-D7C96B7ED23E}" srcOrd="0" destOrd="0" presId="urn:microsoft.com/office/officeart/2008/layout/PictureStrips"/>
    <dgm:cxn modelId="{5249CA3B-01D0-41D4-9C1D-04B0CE0859DE}" type="presOf" srcId="{C6D5E062-1B0E-4E52-99D0-E2044C425DB6}" destId="{288712F8-7D5F-49F5-8C43-D7C96B7ED23E}" srcOrd="0" destOrd="1" presId="urn:microsoft.com/office/officeart/2008/layout/PictureStrips"/>
    <dgm:cxn modelId="{BC7BCE48-1C14-4100-88F5-103FF1C15598}" srcId="{31EDA5AC-E94B-49DF-803B-BB0F7CBF7E10}" destId="{406C8F57-BD0E-4DBD-AD86-DA4E9F16C2E9}" srcOrd="1" destOrd="0" parTransId="{7BF7C183-3CA9-45BB-83AB-A134DCB8D0C6}" sibTransId="{2DD055EF-3FA5-4264-902F-35F549671F54}"/>
    <dgm:cxn modelId="{1CC2054A-0CBB-4800-9BBE-CA75DC399E69}" srcId="{31EDA5AC-E94B-49DF-803B-BB0F7CBF7E10}" destId="{7D9E063C-926A-4907-A245-E3D1E4D83DF3}" srcOrd="4" destOrd="0" parTransId="{095B4364-9022-4611-9FC5-16C25F3A3382}" sibTransId="{8D962F43-C6DB-4679-AF53-F6D620DF31D5}"/>
    <dgm:cxn modelId="{ED750D4A-1652-4926-8F90-559777A09479}" type="presOf" srcId="{7D9E063C-926A-4907-A245-E3D1E4D83DF3}" destId="{085ABD5F-08E7-4F42-982A-C118DE44FC20}" srcOrd="0" destOrd="0" presId="urn:microsoft.com/office/officeart/2008/layout/PictureStrips"/>
    <dgm:cxn modelId="{D18C2975-B38A-44F2-B5E8-7D603566ACBE}" srcId="{31EDA5AC-E94B-49DF-803B-BB0F7CBF7E10}" destId="{5875AFB6-6798-49D9-A346-2BA68ED024A4}" srcOrd="0" destOrd="0" parTransId="{027412FF-F5C3-4185-873F-0E453432FF52}" sibTransId="{931D2E7D-66C2-4D79-AAF7-FB1A5F255AD1}"/>
    <dgm:cxn modelId="{6A1FBB56-0E8B-419F-B407-85ABC75A69A1}" type="presOf" srcId="{5875AFB6-6798-49D9-A346-2BA68ED024A4}" destId="{6BEEAB7C-2B6E-4DEB-AB1C-DFB002AB3986}" srcOrd="0" destOrd="0" presId="urn:microsoft.com/office/officeart/2008/layout/PictureStrips"/>
    <dgm:cxn modelId="{59169F58-9C2E-4E3D-90EC-7CA294F0AD54}" type="presOf" srcId="{A5D52835-96DC-4ACA-A5C1-3F24DA6B56A1}" destId="{3DC47B5A-7F68-4EAB-B1B9-B7FBF5D90D59}" srcOrd="0" destOrd="1" presId="urn:microsoft.com/office/officeart/2008/layout/PictureStrips"/>
    <dgm:cxn modelId="{936CC07A-1D99-434F-9773-636CA15D976B}" srcId="{406C8F57-BD0E-4DBD-AD86-DA4E9F16C2E9}" destId="{92094441-4144-4A47-BB28-91CDB1D013B8}" srcOrd="0" destOrd="0" parTransId="{C6433629-CE8D-4971-9835-697536029502}" sibTransId="{49CB2079-E1C7-46AF-81E6-87CC32DD85DD}"/>
    <dgm:cxn modelId="{5A17477C-CCC0-4126-83F3-12DA1C4C0C31}" type="presOf" srcId="{762CF531-2E56-4810-A90D-56AB89C656AB}" destId="{085ABD5F-08E7-4F42-982A-C118DE44FC20}" srcOrd="0" destOrd="1" presId="urn:microsoft.com/office/officeart/2008/layout/PictureStrips"/>
    <dgm:cxn modelId="{C8C8C093-5500-4133-B031-C163849D0A26}" type="presOf" srcId="{2CFDB616-BB69-4232-830E-D419258000A1}" destId="{3DC47B5A-7F68-4EAB-B1B9-B7FBF5D90D59}" srcOrd="0" destOrd="0" presId="urn:microsoft.com/office/officeart/2008/layout/PictureStrips"/>
    <dgm:cxn modelId="{BAF44394-5A06-4006-B727-5BE3EE3C9CDD}" srcId="{85B58120-87BE-43C4-8191-AE463BCBF14E}" destId="{C6D5E062-1B0E-4E52-99D0-E2044C425DB6}" srcOrd="0" destOrd="0" parTransId="{B5A95D31-2B80-43E6-83F1-E99EFF7F1EC4}" sibTransId="{355B0963-D4CB-48F4-9A15-10FAC157A533}"/>
    <dgm:cxn modelId="{C02F5697-682C-413A-B55A-5A6E9EB0357F}" type="presOf" srcId="{31EDA5AC-E94B-49DF-803B-BB0F7CBF7E10}" destId="{DE424DBE-940B-4060-976B-77EDB167A236}" srcOrd="0" destOrd="0" presId="urn:microsoft.com/office/officeart/2008/layout/PictureStrips"/>
    <dgm:cxn modelId="{2033DEA5-5D55-4CBD-89BA-3FED63090053}" type="presOf" srcId="{92094441-4144-4A47-BB28-91CDB1D013B8}" destId="{8AFA1647-24D9-4B72-BCA8-DBB977D60624}" srcOrd="0" destOrd="1" presId="urn:microsoft.com/office/officeart/2008/layout/PictureStrips"/>
    <dgm:cxn modelId="{134433B1-3E69-4EDB-B5F9-08B1051B434F}" srcId="{5875AFB6-6798-49D9-A346-2BA68ED024A4}" destId="{5B1D7820-A4D1-47A7-9A73-F89919F4B077}" srcOrd="0" destOrd="0" parTransId="{7E681F68-3C17-445B-A5C8-437D0AE4EE0F}" sibTransId="{ACA72DEA-E9EA-4986-805E-9ABBC7A33988}"/>
    <dgm:cxn modelId="{824905C1-B901-4EB5-8CD2-07E013C18AFB}" srcId="{31EDA5AC-E94B-49DF-803B-BB0F7CBF7E10}" destId="{85B58120-87BE-43C4-8191-AE463BCBF14E}" srcOrd="3" destOrd="0" parTransId="{3C5A31EE-FCC2-49CA-9359-AEEF37D7A1F7}" sibTransId="{9D15B24A-DFCB-407F-9222-A28836A2BAD5}"/>
    <dgm:cxn modelId="{C0F199E5-C730-457C-A97E-2AF29A52D493}" srcId="{2CFDB616-BB69-4232-830E-D419258000A1}" destId="{A5D52835-96DC-4ACA-A5C1-3F24DA6B56A1}" srcOrd="0" destOrd="0" parTransId="{981493B7-0848-46E8-A87B-F0E1211F7ECA}" sibTransId="{FE38B891-3231-42C2-9EDD-39F70DC1DD26}"/>
    <dgm:cxn modelId="{02EF3EEA-43CE-4F8B-9DBF-D6419E5276A1}" srcId="{31EDA5AC-E94B-49DF-803B-BB0F7CBF7E10}" destId="{2CFDB616-BB69-4232-830E-D419258000A1}" srcOrd="2" destOrd="0" parTransId="{BC061916-79D6-46E6-937E-4CACF75C600B}" sibTransId="{A5BC6ACC-DE46-4A71-81BC-0C0F2538A02C}"/>
    <dgm:cxn modelId="{49731ED8-91ED-4979-AF3E-1786E4E42418}" type="presParOf" srcId="{DE424DBE-940B-4060-976B-77EDB167A236}" destId="{2554CA42-B9A6-4E2D-B77E-768C112E1935}" srcOrd="0" destOrd="0" presId="urn:microsoft.com/office/officeart/2008/layout/PictureStrips"/>
    <dgm:cxn modelId="{01FF4B7D-323A-4064-8298-6C16F7A569D2}" type="presParOf" srcId="{2554CA42-B9A6-4E2D-B77E-768C112E1935}" destId="{6BEEAB7C-2B6E-4DEB-AB1C-DFB002AB3986}" srcOrd="0" destOrd="0" presId="urn:microsoft.com/office/officeart/2008/layout/PictureStrips"/>
    <dgm:cxn modelId="{CEAD0536-CD23-4B2D-A164-CC112266DDB3}" type="presParOf" srcId="{2554CA42-B9A6-4E2D-B77E-768C112E1935}" destId="{0BA53334-A228-455B-8933-4BA8EF74573C}" srcOrd="1" destOrd="0" presId="urn:microsoft.com/office/officeart/2008/layout/PictureStrips"/>
    <dgm:cxn modelId="{D543E024-1904-4C90-8AF5-482813C9CF80}" type="presParOf" srcId="{DE424DBE-940B-4060-976B-77EDB167A236}" destId="{7930D83D-C8B3-44F3-BC8F-415AE3B02505}" srcOrd="1" destOrd="0" presId="urn:microsoft.com/office/officeart/2008/layout/PictureStrips"/>
    <dgm:cxn modelId="{8EAE2F04-09A4-47C3-BC80-E66C1DA0EF1D}" type="presParOf" srcId="{DE424DBE-940B-4060-976B-77EDB167A236}" destId="{F8E12138-B609-4DE5-98D8-B8F955A2C6AF}" srcOrd="2" destOrd="0" presId="urn:microsoft.com/office/officeart/2008/layout/PictureStrips"/>
    <dgm:cxn modelId="{BA5551D3-8EF7-442C-8B11-BBD4511C9C2E}" type="presParOf" srcId="{F8E12138-B609-4DE5-98D8-B8F955A2C6AF}" destId="{8AFA1647-24D9-4B72-BCA8-DBB977D60624}" srcOrd="0" destOrd="0" presId="urn:microsoft.com/office/officeart/2008/layout/PictureStrips"/>
    <dgm:cxn modelId="{A0B6ACEA-9140-4459-A0F2-73F562075A13}" type="presParOf" srcId="{F8E12138-B609-4DE5-98D8-B8F955A2C6AF}" destId="{4F0E274A-16A8-41E6-88B4-910EE3E1F24F}" srcOrd="1" destOrd="0" presId="urn:microsoft.com/office/officeart/2008/layout/PictureStrips"/>
    <dgm:cxn modelId="{7E02A48D-D764-428C-8B21-F94595EB12ED}" type="presParOf" srcId="{DE424DBE-940B-4060-976B-77EDB167A236}" destId="{04A0E570-BB13-4895-8C21-04EE242A746D}" srcOrd="3" destOrd="0" presId="urn:microsoft.com/office/officeart/2008/layout/PictureStrips"/>
    <dgm:cxn modelId="{9467D922-CDC5-43A1-B6F2-BE18BF4D1DD9}" type="presParOf" srcId="{DE424DBE-940B-4060-976B-77EDB167A236}" destId="{D68A218E-FE6B-4E5D-AEA3-0D8B97D0AE0D}" srcOrd="4" destOrd="0" presId="urn:microsoft.com/office/officeart/2008/layout/PictureStrips"/>
    <dgm:cxn modelId="{AE290047-6C77-41F8-A3A2-C4A0D2A344C5}" type="presParOf" srcId="{D68A218E-FE6B-4E5D-AEA3-0D8B97D0AE0D}" destId="{3DC47B5A-7F68-4EAB-B1B9-B7FBF5D90D59}" srcOrd="0" destOrd="0" presId="urn:microsoft.com/office/officeart/2008/layout/PictureStrips"/>
    <dgm:cxn modelId="{3A2A7BC2-B588-4E46-9F6C-315D2F3AD5EC}" type="presParOf" srcId="{D68A218E-FE6B-4E5D-AEA3-0D8B97D0AE0D}" destId="{9BB48E2C-DB21-4060-90CC-A8CE0CDE916E}" srcOrd="1" destOrd="0" presId="urn:microsoft.com/office/officeart/2008/layout/PictureStrips"/>
    <dgm:cxn modelId="{F4B402F5-0F52-4433-AF19-6826DC0F879C}" type="presParOf" srcId="{DE424DBE-940B-4060-976B-77EDB167A236}" destId="{BEF75845-DBF6-4DBB-9CE0-3B17DEA4174C}" srcOrd="5" destOrd="0" presId="urn:microsoft.com/office/officeart/2008/layout/PictureStrips"/>
    <dgm:cxn modelId="{0418C724-AB7F-4040-A220-67423BC84D96}" type="presParOf" srcId="{DE424DBE-940B-4060-976B-77EDB167A236}" destId="{5265DE5F-F83C-42E3-9E07-B652D95860E2}" srcOrd="6" destOrd="0" presId="urn:microsoft.com/office/officeart/2008/layout/PictureStrips"/>
    <dgm:cxn modelId="{60A1B49B-4EE1-447B-92B0-27F4450CCC47}" type="presParOf" srcId="{5265DE5F-F83C-42E3-9E07-B652D95860E2}" destId="{288712F8-7D5F-49F5-8C43-D7C96B7ED23E}" srcOrd="0" destOrd="0" presId="urn:microsoft.com/office/officeart/2008/layout/PictureStrips"/>
    <dgm:cxn modelId="{84FE5060-CF5C-4A4D-81B4-A6B2AB7C0065}" type="presParOf" srcId="{5265DE5F-F83C-42E3-9E07-B652D95860E2}" destId="{2BD2D94A-AECF-46B6-9A17-39E80A2643C6}" srcOrd="1" destOrd="0" presId="urn:microsoft.com/office/officeart/2008/layout/PictureStrips"/>
    <dgm:cxn modelId="{0774F9DE-29DE-478D-9643-7AD7DC998483}" type="presParOf" srcId="{DE424DBE-940B-4060-976B-77EDB167A236}" destId="{B9A21164-69C7-40EA-AECC-1E155B9C4A8C}" srcOrd="7" destOrd="0" presId="urn:microsoft.com/office/officeart/2008/layout/PictureStrips"/>
    <dgm:cxn modelId="{7900CA0B-9BE8-4E2E-91A1-9195F256D79E}" type="presParOf" srcId="{DE424DBE-940B-4060-976B-77EDB167A236}" destId="{D41E4800-45AE-4790-B221-8A72F635B346}" srcOrd="8" destOrd="0" presId="urn:microsoft.com/office/officeart/2008/layout/PictureStrips"/>
    <dgm:cxn modelId="{77CE2545-442A-409E-9E03-44964C439EB6}" type="presParOf" srcId="{D41E4800-45AE-4790-B221-8A72F635B346}" destId="{085ABD5F-08E7-4F42-982A-C118DE44FC20}" srcOrd="0" destOrd="0" presId="urn:microsoft.com/office/officeart/2008/layout/PictureStrips"/>
    <dgm:cxn modelId="{5C4D2FCF-159F-49C8-92BF-0245FF025D01}" type="presParOf" srcId="{D41E4800-45AE-4790-B221-8A72F635B346}" destId="{8BFE587C-93F4-4CBF-9531-E495C8B31D95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167DDAA-7B09-48B0-97A3-D349841F77B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5CF4CD4-87B0-49BC-9612-C9C4194D8B9A}">
      <dgm:prSet phldrT="[Text]"/>
      <dgm:spPr/>
      <dgm:t>
        <a:bodyPr/>
        <a:lstStyle/>
        <a:p>
          <a:r>
            <a:rPr lang="en-US"/>
            <a:t>Not directly related to the receiving party's official duties</a:t>
          </a:r>
        </a:p>
      </dgm:t>
    </dgm:pt>
    <dgm:pt modelId="{3F20B14C-15AC-4F0F-9BD1-B65FC9B04726}" type="parTrans" cxnId="{BB431A4D-8E7A-4485-80F1-D941D2621CA2}">
      <dgm:prSet/>
      <dgm:spPr/>
      <dgm:t>
        <a:bodyPr/>
        <a:lstStyle/>
        <a:p>
          <a:endParaRPr lang="en-US"/>
        </a:p>
      </dgm:t>
    </dgm:pt>
    <dgm:pt modelId="{502A7115-BF57-4A5B-B58D-F573624F91AF}" type="sibTrans" cxnId="{BB431A4D-8E7A-4485-80F1-D941D2621CA2}">
      <dgm:prSet/>
      <dgm:spPr/>
      <dgm:t>
        <a:bodyPr/>
        <a:lstStyle/>
        <a:p>
          <a:endParaRPr lang="en-US"/>
        </a:p>
      </dgm:t>
    </dgm:pt>
    <dgm:pt modelId="{B6B6FB49-8F33-4BE8-A396-A5787650DE8E}">
      <dgm:prSet/>
      <dgm:spPr/>
      <dgm:t>
        <a:bodyPr/>
        <a:lstStyle/>
        <a:p>
          <a:r>
            <a:rPr lang="en-US"/>
            <a:t>Would violate the individual's reasonable expectation of privacy</a:t>
          </a:r>
        </a:p>
      </dgm:t>
    </dgm:pt>
    <dgm:pt modelId="{6A3BAB1F-6409-4339-AE79-878369BAFADC}" type="parTrans" cxnId="{04DD098D-E703-4EBF-92CF-E53A21F4805A}">
      <dgm:prSet/>
      <dgm:spPr/>
      <dgm:t>
        <a:bodyPr/>
        <a:lstStyle/>
        <a:p>
          <a:endParaRPr lang="en-US"/>
        </a:p>
      </dgm:t>
    </dgm:pt>
    <dgm:pt modelId="{33BCEC24-09A1-48CC-8977-D621E114F9D3}" type="sibTrans" cxnId="{04DD098D-E703-4EBF-92CF-E53A21F4805A}">
      <dgm:prSet/>
      <dgm:spPr/>
      <dgm:t>
        <a:bodyPr/>
        <a:lstStyle/>
        <a:p>
          <a:endParaRPr lang="en-US"/>
        </a:p>
      </dgm:t>
    </dgm:pt>
    <dgm:pt modelId="{9D37C63E-A054-43AC-A48F-70D6D4B63A39}">
      <dgm:prSet/>
      <dgm:spPr/>
      <dgm:t>
        <a:bodyPr/>
        <a:lstStyle/>
        <a:p>
          <a:r>
            <a:rPr lang="en-US"/>
            <a:t>Prohibited by other laws or regulations</a:t>
          </a:r>
        </a:p>
      </dgm:t>
    </dgm:pt>
    <dgm:pt modelId="{30CF9B8D-32A9-4643-BE36-EE7E41C6AD96}" type="parTrans" cxnId="{9E8B7A43-7529-400B-A75D-3195B165E302}">
      <dgm:prSet/>
      <dgm:spPr/>
      <dgm:t>
        <a:bodyPr/>
        <a:lstStyle/>
        <a:p>
          <a:endParaRPr lang="en-US"/>
        </a:p>
      </dgm:t>
    </dgm:pt>
    <dgm:pt modelId="{915011E1-9C36-462B-A475-3E0743CA60D7}" type="sibTrans" cxnId="{9E8B7A43-7529-400B-A75D-3195B165E302}">
      <dgm:prSet/>
      <dgm:spPr/>
      <dgm:t>
        <a:bodyPr/>
        <a:lstStyle/>
        <a:p>
          <a:endParaRPr lang="en-US"/>
        </a:p>
      </dgm:t>
    </dgm:pt>
    <dgm:pt modelId="{5248E20F-9995-41E0-909E-901825838ED0}">
      <dgm:prSet/>
      <dgm:spPr/>
      <dgm:t>
        <a:bodyPr/>
        <a:lstStyle/>
        <a:p>
          <a:r>
            <a:rPr lang="en-US"/>
            <a:t>For commercial or non-governmental purposes</a:t>
          </a:r>
        </a:p>
      </dgm:t>
    </dgm:pt>
    <dgm:pt modelId="{FDC3953D-8CCF-4744-96A8-2587388422BC}" type="parTrans" cxnId="{569D8156-FFAD-4501-A1CE-8E1AE9BD04E0}">
      <dgm:prSet/>
      <dgm:spPr/>
      <dgm:t>
        <a:bodyPr/>
        <a:lstStyle/>
        <a:p>
          <a:endParaRPr lang="en-US"/>
        </a:p>
      </dgm:t>
    </dgm:pt>
    <dgm:pt modelId="{F4556696-A37A-4ED5-B916-7DD76006F101}" type="sibTrans" cxnId="{569D8156-FFAD-4501-A1CE-8E1AE9BD04E0}">
      <dgm:prSet/>
      <dgm:spPr/>
      <dgm:t>
        <a:bodyPr/>
        <a:lstStyle/>
        <a:p>
          <a:endParaRPr lang="en-US"/>
        </a:p>
      </dgm:t>
    </dgm:pt>
    <dgm:pt modelId="{C8BE8D81-CC1D-434A-A094-D71075D29CE3}">
      <dgm:prSet/>
      <dgm:spPr/>
      <dgm:t>
        <a:bodyPr/>
        <a:lstStyle/>
        <a:p>
          <a:r>
            <a:rPr lang="en-US"/>
            <a:t>Without proper authorization or legal basis</a:t>
          </a:r>
        </a:p>
      </dgm:t>
    </dgm:pt>
    <dgm:pt modelId="{B064A0A8-8DCD-4634-9A69-83E03BF91381}" type="parTrans" cxnId="{1AEDEE91-FFA6-4802-A0C6-00B02137B312}">
      <dgm:prSet/>
      <dgm:spPr/>
      <dgm:t>
        <a:bodyPr/>
        <a:lstStyle/>
        <a:p>
          <a:endParaRPr lang="en-US"/>
        </a:p>
      </dgm:t>
    </dgm:pt>
    <dgm:pt modelId="{B67B7C52-08EE-48B8-8AFE-E43B52CBDD46}" type="sibTrans" cxnId="{1AEDEE91-FFA6-4802-A0C6-00B02137B312}">
      <dgm:prSet/>
      <dgm:spPr/>
      <dgm:t>
        <a:bodyPr/>
        <a:lstStyle/>
        <a:p>
          <a:endParaRPr lang="en-US"/>
        </a:p>
      </dgm:t>
    </dgm:pt>
    <dgm:pt modelId="{6F36E063-D376-4F08-A41D-E9981E3EE49D}" type="pres">
      <dgm:prSet presAssocID="{7167DDAA-7B09-48B0-97A3-D349841F77B1}" presName="linear" presStyleCnt="0">
        <dgm:presLayoutVars>
          <dgm:animLvl val="lvl"/>
          <dgm:resizeHandles val="exact"/>
        </dgm:presLayoutVars>
      </dgm:prSet>
      <dgm:spPr/>
    </dgm:pt>
    <dgm:pt modelId="{C9DC1E4C-B34D-432C-A983-F9C8963B71DA}" type="pres">
      <dgm:prSet presAssocID="{C5CF4CD4-87B0-49BC-9612-C9C4194D8B9A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0F33BA4D-2932-4735-84A4-190575BFBF0C}" type="pres">
      <dgm:prSet presAssocID="{502A7115-BF57-4A5B-B58D-F573624F91AF}" presName="spacer" presStyleCnt="0"/>
      <dgm:spPr/>
    </dgm:pt>
    <dgm:pt modelId="{8CAEFFCF-C39E-4C77-A8E4-C59411120F01}" type="pres">
      <dgm:prSet presAssocID="{B6B6FB49-8F33-4BE8-A396-A5787650DE8E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EEDD1567-D2C2-4B6F-929A-E6F8DAE4B696}" type="pres">
      <dgm:prSet presAssocID="{33BCEC24-09A1-48CC-8977-D621E114F9D3}" presName="spacer" presStyleCnt="0"/>
      <dgm:spPr/>
    </dgm:pt>
    <dgm:pt modelId="{3B38B85D-EB61-4682-87D4-52D24F8B1D9E}" type="pres">
      <dgm:prSet presAssocID="{9D37C63E-A054-43AC-A48F-70D6D4B63A39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2F18F4CE-DE41-4E85-84A5-8D2C17FD602F}" type="pres">
      <dgm:prSet presAssocID="{915011E1-9C36-462B-A475-3E0743CA60D7}" presName="spacer" presStyleCnt="0"/>
      <dgm:spPr/>
    </dgm:pt>
    <dgm:pt modelId="{7E2F9142-2728-46D3-B4DF-4F32011D064F}" type="pres">
      <dgm:prSet presAssocID="{5248E20F-9995-41E0-909E-901825838ED0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603F894-818F-4BF6-BDD9-2F467B003E6E}" type="pres">
      <dgm:prSet presAssocID="{F4556696-A37A-4ED5-B916-7DD76006F101}" presName="spacer" presStyleCnt="0"/>
      <dgm:spPr/>
    </dgm:pt>
    <dgm:pt modelId="{89BB469D-592B-4815-B27A-C8B28AFAB4F5}" type="pres">
      <dgm:prSet presAssocID="{C8BE8D81-CC1D-434A-A094-D71075D29CE3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B5D01F10-20FF-4593-9C90-1A782341C42F}" type="presOf" srcId="{C5CF4CD4-87B0-49BC-9612-C9C4194D8B9A}" destId="{C9DC1E4C-B34D-432C-A983-F9C8963B71DA}" srcOrd="0" destOrd="0" presId="urn:microsoft.com/office/officeart/2005/8/layout/vList2"/>
    <dgm:cxn modelId="{9E8B7A43-7529-400B-A75D-3195B165E302}" srcId="{7167DDAA-7B09-48B0-97A3-D349841F77B1}" destId="{9D37C63E-A054-43AC-A48F-70D6D4B63A39}" srcOrd="2" destOrd="0" parTransId="{30CF9B8D-32A9-4643-BE36-EE7E41C6AD96}" sibTransId="{915011E1-9C36-462B-A475-3E0743CA60D7}"/>
    <dgm:cxn modelId="{BB431A4D-8E7A-4485-80F1-D941D2621CA2}" srcId="{7167DDAA-7B09-48B0-97A3-D349841F77B1}" destId="{C5CF4CD4-87B0-49BC-9612-C9C4194D8B9A}" srcOrd="0" destOrd="0" parTransId="{3F20B14C-15AC-4F0F-9BD1-B65FC9B04726}" sibTransId="{502A7115-BF57-4A5B-B58D-F573624F91AF}"/>
    <dgm:cxn modelId="{68C6F973-F923-4E99-AAE3-F86AB50C633E}" type="presOf" srcId="{B6B6FB49-8F33-4BE8-A396-A5787650DE8E}" destId="{8CAEFFCF-C39E-4C77-A8E4-C59411120F01}" srcOrd="0" destOrd="0" presId="urn:microsoft.com/office/officeart/2005/8/layout/vList2"/>
    <dgm:cxn modelId="{569D8156-FFAD-4501-A1CE-8E1AE9BD04E0}" srcId="{7167DDAA-7B09-48B0-97A3-D349841F77B1}" destId="{5248E20F-9995-41E0-909E-901825838ED0}" srcOrd="3" destOrd="0" parTransId="{FDC3953D-8CCF-4744-96A8-2587388422BC}" sibTransId="{F4556696-A37A-4ED5-B916-7DD76006F101}"/>
    <dgm:cxn modelId="{3FF0C47B-F54B-475B-96A3-21AC5194DAF4}" type="presOf" srcId="{C8BE8D81-CC1D-434A-A094-D71075D29CE3}" destId="{89BB469D-592B-4815-B27A-C8B28AFAB4F5}" srcOrd="0" destOrd="0" presId="urn:microsoft.com/office/officeart/2005/8/layout/vList2"/>
    <dgm:cxn modelId="{46B7D18C-5AE4-4A99-8EA1-6ED88A05E714}" type="presOf" srcId="{7167DDAA-7B09-48B0-97A3-D349841F77B1}" destId="{6F36E063-D376-4F08-A41D-E9981E3EE49D}" srcOrd="0" destOrd="0" presId="urn:microsoft.com/office/officeart/2005/8/layout/vList2"/>
    <dgm:cxn modelId="{04DD098D-E703-4EBF-92CF-E53A21F4805A}" srcId="{7167DDAA-7B09-48B0-97A3-D349841F77B1}" destId="{B6B6FB49-8F33-4BE8-A396-A5787650DE8E}" srcOrd="1" destOrd="0" parTransId="{6A3BAB1F-6409-4339-AE79-878369BAFADC}" sibTransId="{33BCEC24-09A1-48CC-8977-D621E114F9D3}"/>
    <dgm:cxn modelId="{1AEDEE91-FFA6-4802-A0C6-00B02137B312}" srcId="{7167DDAA-7B09-48B0-97A3-D349841F77B1}" destId="{C8BE8D81-CC1D-434A-A094-D71075D29CE3}" srcOrd="4" destOrd="0" parTransId="{B064A0A8-8DCD-4634-9A69-83E03BF91381}" sibTransId="{B67B7C52-08EE-48B8-8AFE-E43B52CBDD46}"/>
    <dgm:cxn modelId="{FB5225B9-B18E-4AA1-8FA0-4598AF9498C3}" type="presOf" srcId="{5248E20F-9995-41E0-909E-901825838ED0}" destId="{7E2F9142-2728-46D3-B4DF-4F32011D064F}" srcOrd="0" destOrd="0" presId="urn:microsoft.com/office/officeart/2005/8/layout/vList2"/>
    <dgm:cxn modelId="{C0B8E6EC-DBCB-4742-90F8-128D8970EA67}" type="presOf" srcId="{9D37C63E-A054-43AC-A48F-70D6D4B63A39}" destId="{3B38B85D-EB61-4682-87D4-52D24F8B1D9E}" srcOrd="0" destOrd="0" presId="urn:microsoft.com/office/officeart/2005/8/layout/vList2"/>
    <dgm:cxn modelId="{72C4AA01-BA74-4FAF-8E23-78372CBD567B}" type="presParOf" srcId="{6F36E063-D376-4F08-A41D-E9981E3EE49D}" destId="{C9DC1E4C-B34D-432C-A983-F9C8963B71DA}" srcOrd="0" destOrd="0" presId="urn:microsoft.com/office/officeart/2005/8/layout/vList2"/>
    <dgm:cxn modelId="{72769DB4-8039-4D38-BFC0-622CF41C4086}" type="presParOf" srcId="{6F36E063-D376-4F08-A41D-E9981E3EE49D}" destId="{0F33BA4D-2932-4735-84A4-190575BFBF0C}" srcOrd="1" destOrd="0" presId="urn:microsoft.com/office/officeart/2005/8/layout/vList2"/>
    <dgm:cxn modelId="{06DA4503-0DF7-4838-9061-D00C2594AEED}" type="presParOf" srcId="{6F36E063-D376-4F08-A41D-E9981E3EE49D}" destId="{8CAEFFCF-C39E-4C77-A8E4-C59411120F01}" srcOrd="2" destOrd="0" presId="urn:microsoft.com/office/officeart/2005/8/layout/vList2"/>
    <dgm:cxn modelId="{A46A9771-733D-44B0-8737-202551089F9B}" type="presParOf" srcId="{6F36E063-D376-4F08-A41D-E9981E3EE49D}" destId="{EEDD1567-D2C2-4B6F-929A-E6F8DAE4B696}" srcOrd="3" destOrd="0" presId="urn:microsoft.com/office/officeart/2005/8/layout/vList2"/>
    <dgm:cxn modelId="{05F9445F-0D45-4A52-B5CA-E0CF86565535}" type="presParOf" srcId="{6F36E063-D376-4F08-A41D-E9981E3EE49D}" destId="{3B38B85D-EB61-4682-87D4-52D24F8B1D9E}" srcOrd="4" destOrd="0" presId="urn:microsoft.com/office/officeart/2005/8/layout/vList2"/>
    <dgm:cxn modelId="{98F818B0-44B9-4D53-9EBE-7A3E35B67528}" type="presParOf" srcId="{6F36E063-D376-4F08-A41D-E9981E3EE49D}" destId="{2F18F4CE-DE41-4E85-84A5-8D2C17FD602F}" srcOrd="5" destOrd="0" presId="urn:microsoft.com/office/officeart/2005/8/layout/vList2"/>
    <dgm:cxn modelId="{C7FA98CE-97CD-4C38-A932-B4756A939B76}" type="presParOf" srcId="{6F36E063-D376-4F08-A41D-E9981E3EE49D}" destId="{7E2F9142-2728-46D3-B4DF-4F32011D064F}" srcOrd="6" destOrd="0" presId="urn:microsoft.com/office/officeart/2005/8/layout/vList2"/>
    <dgm:cxn modelId="{86DECA9D-1977-48DF-82DE-19225F951354}" type="presParOf" srcId="{6F36E063-D376-4F08-A41D-E9981E3EE49D}" destId="{C603F894-818F-4BF6-BDD9-2F467B003E6E}" srcOrd="7" destOrd="0" presId="urn:microsoft.com/office/officeart/2005/8/layout/vList2"/>
    <dgm:cxn modelId="{E81CDAD9-D389-44F7-BFD0-9887A09165DE}" type="presParOf" srcId="{6F36E063-D376-4F08-A41D-E9981E3EE49D}" destId="{89BB469D-592B-4815-B27A-C8B28AFAB4F5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1DBD1F5-019D-425F-B2D1-A2738F304D29}" type="doc">
      <dgm:prSet loTypeId="urn:microsoft.com/office/officeart/2005/8/layout/hList1" loCatId="list" qsTypeId="urn:microsoft.com/office/officeart/2005/8/quickstyle/3d2" qsCatId="3D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FC3A410A-0928-4555-818F-265AE929A1F6}">
      <dgm:prSet phldrT="[Text]"/>
      <dgm:spPr>
        <a:solidFill>
          <a:srgbClr val="075A83"/>
        </a:solidFill>
      </dgm:spPr>
      <dgm:t>
        <a:bodyPr/>
        <a:lstStyle/>
        <a:p>
          <a:r>
            <a:rPr lang="en-US">
              <a:latin typeface="Century Gothic"/>
            </a:rPr>
            <a:t>Recent</a:t>
          </a:r>
          <a:endParaRPr lang="en-US"/>
        </a:p>
      </dgm:t>
    </dgm:pt>
    <dgm:pt modelId="{3B0A67D8-D86B-4577-8B53-7C2CE3AB639D}" type="parTrans" cxnId="{39AC5DFC-B866-40BD-BF80-401BED644848}">
      <dgm:prSet/>
      <dgm:spPr/>
      <dgm:t>
        <a:bodyPr/>
        <a:lstStyle/>
        <a:p>
          <a:endParaRPr lang="en-US"/>
        </a:p>
      </dgm:t>
    </dgm:pt>
    <dgm:pt modelId="{8A9F1AA0-AA3C-4CD6-A631-5A7AA02C0E4D}" type="sibTrans" cxnId="{39AC5DFC-B866-40BD-BF80-401BED644848}">
      <dgm:prSet/>
      <dgm:spPr/>
      <dgm:t>
        <a:bodyPr/>
        <a:lstStyle/>
        <a:p>
          <a:endParaRPr lang="en-US"/>
        </a:p>
      </dgm:t>
    </dgm:pt>
    <dgm:pt modelId="{8BF17455-8702-4CBA-A6F4-8A435E777C7C}">
      <dgm:prSet/>
      <dgm:spPr/>
      <dgm:t>
        <a:bodyPr/>
        <a:lstStyle/>
        <a:p>
          <a:endParaRPr lang="en-US"/>
        </a:p>
      </dgm:t>
    </dgm:pt>
    <dgm:pt modelId="{B6DFE4F0-8DE1-4F73-BAE4-89E646D37D46}" type="parTrans" cxnId="{18FF2F7F-FA4B-4DB6-9440-F67EAB861B48}">
      <dgm:prSet/>
      <dgm:spPr/>
      <dgm:t>
        <a:bodyPr/>
        <a:lstStyle/>
        <a:p>
          <a:endParaRPr lang="en-US"/>
        </a:p>
      </dgm:t>
    </dgm:pt>
    <dgm:pt modelId="{3EF4921F-6CEA-45A9-9EEC-CBFD9E443A48}" type="sibTrans" cxnId="{18FF2F7F-FA4B-4DB6-9440-F67EAB861B48}">
      <dgm:prSet/>
      <dgm:spPr/>
      <dgm:t>
        <a:bodyPr/>
        <a:lstStyle/>
        <a:p>
          <a:endParaRPr lang="en-US"/>
        </a:p>
      </dgm:t>
    </dgm:pt>
    <dgm:pt modelId="{41599A66-9831-445F-BB89-66755528E983}">
      <dgm:prSet/>
      <dgm:spPr>
        <a:solidFill>
          <a:srgbClr val="075A83"/>
        </a:solidFill>
      </dgm:spPr>
      <dgm:t>
        <a:bodyPr/>
        <a:lstStyle/>
        <a:p>
          <a:r>
            <a:rPr lang="en-US">
              <a:latin typeface="Century Gothic"/>
            </a:rPr>
            <a:t>Upcoming</a:t>
          </a:r>
          <a:endParaRPr lang="en-US"/>
        </a:p>
      </dgm:t>
    </dgm:pt>
    <dgm:pt modelId="{91BB6354-99D6-4E85-B8E2-0E036670164D}" type="parTrans" cxnId="{E419D25E-FDDF-4730-819A-2FB095D0E96B}">
      <dgm:prSet/>
      <dgm:spPr/>
      <dgm:t>
        <a:bodyPr/>
        <a:lstStyle/>
        <a:p>
          <a:endParaRPr lang="en-US"/>
        </a:p>
      </dgm:t>
    </dgm:pt>
    <dgm:pt modelId="{465FFE4D-1721-4EE7-B410-E7B9C09CBD87}" type="sibTrans" cxnId="{E419D25E-FDDF-4730-819A-2FB095D0E96B}">
      <dgm:prSet/>
      <dgm:spPr/>
      <dgm:t>
        <a:bodyPr/>
        <a:lstStyle/>
        <a:p>
          <a:endParaRPr lang="en-US"/>
        </a:p>
      </dgm:t>
    </dgm:pt>
    <dgm:pt modelId="{AC5E4C1B-F20C-466A-B49B-A9F9A9ACBEA6}">
      <dgm:prSet phldr="0"/>
      <dgm:spPr/>
      <dgm:t>
        <a:bodyPr/>
        <a:lstStyle/>
        <a:p>
          <a:pPr rtl="0"/>
          <a:r>
            <a:rPr lang="en-US">
              <a:latin typeface="Corbel"/>
            </a:rPr>
            <a:t>ODGA Participation in COVITS</a:t>
          </a:r>
        </a:p>
      </dgm:t>
      <dgm:extLst>
        <a:ext uri="{E40237B7-FDA0-4F09-8148-C483321AD2D9}">
          <dgm14:cNvPr xmlns:dgm14="http://schemas.microsoft.com/office/drawing/2010/diagram" id="0" name="" descr="Block showing recent events:&#10;Lunch and Learns: Power BI Part 2, Unstructured Data Scanning Demo, Understanding VA’s Gov’t Data Collection and Dissemination Practices Act&#10;&#10;Upcoming Events: &#10;Ken Pfiel Route 50 Speaking Engagement- July 20&#10;Upcoming Lunch and Learns: Data Quality Tool Demo, Data for Executives, Structured Data Scanning Demo, Visualizations Best Practices Workshop&#10;Executive Data Board: Sept 23&#10;Chris Burroughs VAGARA event- Oct 23&#10;&#10;"/>
        </a:ext>
      </dgm:extLst>
    </dgm:pt>
    <dgm:pt modelId="{29E55B96-7496-43DE-BE53-80078D3880D4}" type="parTrans" cxnId="{43B42BB3-0D25-4221-AC7E-D8A5B4FA74B2}">
      <dgm:prSet/>
      <dgm:spPr/>
      <dgm:t>
        <a:bodyPr/>
        <a:lstStyle/>
        <a:p>
          <a:endParaRPr lang="en-US"/>
        </a:p>
      </dgm:t>
    </dgm:pt>
    <dgm:pt modelId="{DDD812D1-DDD8-4F0A-A39C-5DF4B7D3024E}" type="sibTrans" cxnId="{43B42BB3-0D25-4221-AC7E-D8A5B4FA74B2}">
      <dgm:prSet/>
      <dgm:spPr/>
      <dgm:t>
        <a:bodyPr/>
        <a:lstStyle/>
        <a:p>
          <a:endParaRPr lang="en-US"/>
        </a:p>
      </dgm:t>
    </dgm:pt>
    <dgm:pt modelId="{010CB261-D7D1-47BF-AAEB-90A0B3F37DB1}">
      <dgm:prSet/>
      <dgm:spPr/>
      <dgm:t>
        <a:bodyPr/>
        <a:lstStyle/>
        <a:p>
          <a:r>
            <a:rPr lang="en-US"/>
            <a:t>Lunch and Learns: Power BI Part 2, Unstructured Data Scanning Demo, Understanding VA’s Gov’t Data Collection and Dissemination Practices Act</a:t>
          </a:r>
        </a:p>
      </dgm:t>
    </dgm:pt>
    <dgm:pt modelId="{3764B5D9-C883-47B0-8902-DCF681364BAE}" type="parTrans" cxnId="{0E09A262-97D2-47E5-BC98-BB7952ECAF9E}">
      <dgm:prSet/>
      <dgm:spPr/>
      <dgm:t>
        <a:bodyPr/>
        <a:lstStyle/>
        <a:p>
          <a:endParaRPr lang="en-US"/>
        </a:p>
      </dgm:t>
    </dgm:pt>
    <dgm:pt modelId="{5C43074A-B708-43D8-93C2-1FE2CDC800AB}" type="sibTrans" cxnId="{0E09A262-97D2-47E5-BC98-BB7952ECAF9E}">
      <dgm:prSet/>
      <dgm:spPr/>
      <dgm:t>
        <a:bodyPr/>
        <a:lstStyle/>
        <a:p>
          <a:endParaRPr lang="en-US"/>
        </a:p>
      </dgm:t>
    </dgm:pt>
    <dgm:pt modelId="{9EA91333-7236-4B81-B278-B8EDA6C2C01D}">
      <dgm:prSet/>
      <dgm:spPr/>
      <dgm:t>
        <a:bodyPr/>
        <a:lstStyle/>
        <a:p>
          <a:pPr rtl="0"/>
          <a:r>
            <a:rPr lang="en-US">
              <a:latin typeface="Corbel"/>
            </a:rPr>
            <a:t>Upcoming Lunch and Learns: Data for Executives, Visualizations best practices, Understanding the Virginia Data Collection and Dissemination Practices Act</a:t>
          </a:r>
        </a:p>
      </dgm:t>
    </dgm:pt>
    <dgm:pt modelId="{FB218612-738B-4BE4-B2A9-3608870BFD5E}" type="parTrans" cxnId="{56FF5760-38A5-4D18-8EA5-4C5D5B3A2431}">
      <dgm:prSet/>
      <dgm:spPr/>
      <dgm:t>
        <a:bodyPr/>
        <a:lstStyle/>
        <a:p>
          <a:endParaRPr lang="en-US"/>
        </a:p>
      </dgm:t>
    </dgm:pt>
    <dgm:pt modelId="{8126D295-6521-4343-983C-25FED4171926}" type="sibTrans" cxnId="{56FF5760-38A5-4D18-8EA5-4C5D5B3A2431}">
      <dgm:prSet/>
      <dgm:spPr/>
      <dgm:t>
        <a:bodyPr/>
        <a:lstStyle/>
        <a:p>
          <a:endParaRPr lang="en-US"/>
        </a:p>
      </dgm:t>
    </dgm:pt>
    <dgm:pt modelId="{7991E684-D6DB-40EA-9D21-C83050D9F4F4}">
      <dgm:prSet/>
      <dgm:spPr/>
      <dgm:t>
        <a:bodyPr/>
        <a:lstStyle/>
        <a:p>
          <a:r>
            <a:rPr lang="en-US">
              <a:latin typeface="Corbel"/>
            </a:rPr>
            <a:t>Executive Data Board: Sept 23</a:t>
          </a:r>
        </a:p>
      </dgm:t>
    </dgm:pt>
    <dgm:pt modelId="{00AA589B-8CCE-4FCF-9061-502183E801C5}" type="parTrans" cxnId="{39D6D7EC-DD53-4FCC-9720-B6A90E46D162}">
      <dgm:prSet/>
      <dgm:spPr/>
      <dgm:t>
        <a:bodyPr/>
        <a:lstStyle/>
        <a:p>
          <a:endParaRPr lang="en-US"/>
        </a:p>
      </dgm:t>
    </dgm:pt>
    <dgm:pt modelId="{0E8EC249-EF98-4473-90E8-3B4F3C20EB8A}" type="sibTrans" cxnId="{39D6D7EC-DD53-4FCC-9720-B6A90E46D162}">
      <dgm:prSet/>
      <dgm:spPr/>
      <dgm:t>
        <a:bodyPr/>
        <a:lstStyle/>
        <a:p>
          <a:endParaRPr lang="en-US"/>
        </a:p>
      </dgm:t>
    </dgm:pt>
    <dgm:pt modelId="{77E66501-92EF-4C5B-AA1B-5B5449DB54AA}">
      <dgm:prSet/>
      <dgm:spPr/>
      <dgm:t>
        <a:bodyPr/>
        <a:lstStyle/>
        <a:p>
          <a:r>
            <a:rPr lang="en-US">
              <a:latin typeface="Corbel"/>
            </a:rPr>
            <a:t>Chris Burroughs VAGARA event- Oct 23</a:t>
          </a:r>
        </a:p>
      </dgm:t>
    </dgm:pt>
    <dgm:pt modelId="{2D086F4C-3AD5-4A92-8A1D-4CE0BACB529F}" type="parTrans" cxnId="{E0DB36E2-DB1A-411A-BE44-832D9EBF0FAF}">
      <dgm:prSet/>
      <dgm:spPr/>
      <dgm:t>
        <a:bodyPr/>
        <a:lstStyle/>
        <a:p>
          <a:endParaRPr lang="en-US"/>
        </a:p>
      </dgm:t>
    </dgm:pt>
    <dgm:pt modelId="{25610AA0-EBCB-4504-A3EF-6C9DF4619D17}" type="sibTrans" cxnId="{E0DB36E2-DB1A-411A-BE44-832D9EBF0FAF}">
      <dgm:prSet/>
      <dgm:spPr/>
      <dgm:t>
        <a:bodyPr/>
        <a:lstStyle/>
        <a:p>
          <a:endParaRPr lang="en-US"/>
        </a:p>
      </dgm:t>
    </dgm:pt>
    <dgm:pt modelId="{143A467C-C5FC-4C49-AF24-DEAC94426B05}">
      <dgm:prSet phldr="0"/>
      <dgm:spPr/>
      <dgm:t>
        <a:bodyPr/>
        <a:lstStyle/>
        <a:p>
          <a:pPr rtl="0"/>
          <a:r>
            <a:rPr lang="en-US">
              <a:latin typeface="Corbel"/>
            </a:rPr>
            <a:t>Data Stewards Group: Oct 22nd</a:t>
          </a:r>
        </a:p>
      </dgm:t>
    </dgm:pt>
    <dgm:pt modelId="{03C8A357-0DC1-4F69-B132-C0C2D2197BED}" type="parTrans" cxnId="{4FF4C32B-1922-4ADA-82DC-A1B927CCF0BC}">
      <dgm:prSet/>
      <dgm:spPr/>
    </dgm:pt>
    <dgm:pt modelId="{55CDFC25-B343-47F6-8F8D-388DB60A0DF6}" type="sibTrans" cxnId="{4FF4C32B-1922-4ADA-82DC-A1B927CCF0BC}">
      <dgm:prSet/>
      <dgm:spPr/>
    </dgm:pt>
    <dgm:pt modelId="{86277392-184D-4A4E-B82E-DA8E8B822021}" type="pres">
      <dgm:prSet presAssocID="{81DBD1F5-019D-425F-B2D1-A2738F304D29}" presName="Name0" presStyleCnt="0">
        <dgm:presLayoutVars>
          <dgm:dir/>
          <dgm:animLvl val="lvl"/>
          <dgm:resizeHandles val="exact"/>
        </dgm:presLayoutVars>
      </dgm:prSet>
      <dgm:spPr/>
    </dgm:pt>
    <dgm:pt modelId="{21714D65-2FAC-49BE-B120-E9DE0B29DC65}" type="pres">
      <dgm:prSet presAssocID="{FC3A410A-0928-4555-818F-265AE929A1F6}" presName="composite" presStyleCnt="0"/>
      <dgm:spPr/>
    </dgm:pt>
    <dgm:pt modelId="{D7526445-52D7-4F46-B9A6-FE28E63884BF}" type="pres">
      <dgm:prSet presAssocID="{FC3A410A-0928-4555-818F-265AE929A1F6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A8C96845-89DB-4349-9183-4499F518979D}" type="pres">
      <dgm:prSet presAssocID="{FC3A410A-0928-4555-818F-265AE929A1F6}" presName="desTx" presStyleLbl="alignAccFollowNode1" presStyleIdx="0" presStyleCnt="2" custLinFactNeighborX="1427" custLinFactNeighborY="791">
        <dgm:presLayoutVars>
          <dgm:bulletEnabled val="1"/>
        </dgm:presLayoutVars>
      </dgm:prSet>
      <dgm:spPr/>
    </dgm:pt>
    <dgm:pt modelId="{72250740-B5DB-447A-808E-02B1003E0F17}" type="pres">
      <dgm:prSet presAssocID="{8A9F1AA0-AA3C-4CD6-A631-5A7AA02C0E4D}" presName="space" presStyleCnt="0"/>
      <dgm:spPr/>
    </dgm:pt>
    <dgm:pt modelId="{96AC19FD-CFEF-40A9-B527-025660BE8A09}" type="pres">
      <dgm:prSet presAssocID="{41599A66-9831-445F-BB89-66755528E983}" presName="composite" presStyleCnt="0"/>
      <dgm:spPr/>
    </dgm:pt>
    <dgm:pt modelId="{EC39470B-055D-48C0-A3BC-99A8588D42E7}" type="pres">
      <dgm:prSet presAssocID="{41599A66-9831-445F-BB89-66755528E983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A4D6149D-E6F0-4453-95D7-178F0BA7A90A}" type="pres">
      <dgm:prSet presAssocID="{41599A66-9831-445F-BB89-66755528E983}" presName="desTx" presStyleLbl="alignAccFollowNode1" presStyleIdx="1" presStyleCnt="2" custLinFactNeighborX="-519" custLinFactNeighborY="22">
        <dgm:presLayoutVars>
          <dgm:bulletEnabled val="1"/>
        </dgm:presLayoutVars>
      </dgm:prSet>
      <dgm:spPr/>
    </dgm:pt>
  </dgm:ptLst>
  <dgm:cxnLst>
    <dgm:cxn modelId="{307FB60A-0787-4744-AE16-B2665E2B29BA}" type="presOf" srcId="{9EA91333-7236-4B81-B278-B8EDA6C2C01D}" destId="{A4D6149D-E6F0-4453-95D7-178F0BA7A90A}" srcOrd="0" destOrd="1" presId="urn:microsoft.com/office/officeart/2005/8/layout/hList1"/>
    <dgm:cxn modelId="{81C1530D-B01A-4276-AE29-0788BD877AD0}" type="presOf" srcId="{143A467C-C5FC-4C49-AF24-DEAC94426B05}" destId="{A4D6149D-E6F0-4453-95D7-178F0BA7A90A}" srcOrd="0" destOrd="3" presId="urn:microsoft.com/office/officeart/2005/8/layout/hList1"/>
    <dgm:cxn modelId="{899EE51A-B921-4A85-BC9D-316E3BE8DD07}" type="presOf" srcId="{41599A66-9831-445F-BB89-66755528E983}" destId="{EC39470B-055D-48C0-A3BC-99A8588D42E7}" srcOrd="0" destOrd="0" presId="urn:microsoft.com/office/officeart/2005/8/layout/hList1"/>
    <dgm:cxn modelId="{4FF4C32B-1922-4ADA-82DC-A1B927CCF0BC}" srcId="{41599A66-9831-445F-BB89-66755528E983}" destId="{143A467C-C5FC-4C49-AF24-DEAC94426B05}" srcOrd="3" destOrd="0" parTransId="{03C8A357-0DC1-4F69-B132-C0C2D2197BED}" sibTransId="{55CDFC25-B343-47F6-8F8D-388DB60A0DF6}"/>
    <dgm:cxn modelId="{E3DDC02C-D674-44B4-AE13-80F084EC9E98}" type="presOf" srcId="{81DBD1F5-019D-425F-B2D1-A2738F304D29}" destId="{86277392-184D-4A4E-B82E-DA8E8B822021}" srcOrd="0" destOrd="0" presId="urn:microsoft.com/office/officeart/2005/8/layout/hList1"/>
    <dgm:cxn modelId="{E419D25E-FDDF-4730-819A-2FB095D0E96B}" srcId="{81DBD1F5-019D-425F-B2D1-A2738F304D29}" destId="{41599A66-9831-445F-BB89-66755528E983}" srcOrd="1" destOrd="0" parTransId="{91BB6354-99D6-4E85-B8E2-0E036670164D}" sibTransId="{465FFE4D-1721-4EE7-B410-E7B9C09CBD87}"/>
    <dgm:cxn modelId="{56FF5760-38A5-4D18-8EA5-4C5D5B3A2431}" srcId="{41599A66-9831-445F-BB89-66755528E983}" destId="{9EA91333-7236-4B81-B278-B8EDA6C2C01D}" srcOrd="1" destOrd="0" parTransId="{FB218612-738B-4BE4-B2A9-3608870BFD5E}" sibTransId="{8126D295-6521-4343-983C-25FED4171926}"/>
    <dgm:cxn modelId="{0E09A262-97D2-47E5-BC98-BB7952ECAF9E}" srcId="{FC3A410A-0928-4555-818F-265AE929A1F6}" destId="{010CB261-D7D1-47BF-AAEB-90A0B3F37DB1}" srcOrd="1" destOrd="0" parTransId="{3764B5D9-C883-47B0-8902-DCF681364BAE}" sibTransId="{5C43074A-B708-43D8-93C2-1FE2CDC800AB}"/>
    <dgm:cxn modelId="{E7063A45-FD0E-45B6-B19D-997DF5C6C6A0}" type="presOf" srcId="{AC5E4C1B-F20C-466A-B49B-A9F9A9ACBEA6}" destId="{A4D6149D-E6F0-4453-95D7-178F0BA7A90A}" srcOrd="0" destOrd="0" presId="urn:microsoft.com/office/officeart/2005/8/layout/hList1"/>
    <dgm:cxn modelId="{4EF6F16E-6D0F-4B06-9991-6F618D53EC3A}" type="presOf" srcId="{010CB261-D7D1-47BF-AAEB-90A0B3F37DB1}" destId="{A8C96845-89DB-4349-9183-4499F518979D}" srcOrd="0" destOrd="1" presId="urn:microsoft.com/office/officeart/2005/8/layout/hList1"/>
    <dgm:cxn modelId="{18FF2F7F-FA4B-4DB6-9440-F67EAB861B48}" srcId="{FC3A410A-0928-4555-818F-265AE929A1F6}" destId="{8BF17455-8702-4CBA-A6F4-8A435E777C7C}" srcOrd="0" destOrd="0" parTransId="{B6DFE4F0-8DE1-4F73-BAE4-89E646D37D46}" sibTransId="{3EF4921F-6CEA-45A9-9EEC-CBFD9E443A48}"/>
    <dgm:cxn modelId="{46BACF91-19E2-43BF-B161-15A58DE8DB6D}" type="presOf" srcId="{8BF17455-8702-4CBA-A6F4-8A435E777C7C}" destId="{A8C96845-89DB-4349-9183-4499F518979D}" srcOrd="0" destOrd="0" presId="urn:microsoft.com/office/officeart/2005/8/layout/hList1"/>
    <dgm:cxn modelId="{43B42BB3-0D25-4221-AC7E-D8A5B4FA74B2}" srcId="{41599A66-9831-445F-BB89-66755528E983}" destId="{AC5E4C1B-F20C-466A-B49B-A9F9A9ACBEA6}" srcOrd="0" destOrd="0" parTransId="{29E55B96-7496-43DE-BE53-80078D3880D4}" sibTransId="{DDD812D1-DDD8-4F0A-A39C-5DF4B7D3024E}"/>
    <dgm:cxn modelId="{E0DB36E2-DB1A-411A-BE44-832D9EBF0FAF}" srcId="{41599A66-9831-445F-BB89-66755528E983}" destId="{77E66501-92EF-4C5B-AA1B-5B5449DB54AA}" srcOrd="4" destOrd="0" parTransId="{2D086F4C-3AD5-4A92-8A1D-4CE0BACB529F}" sibTransId="{25610AA0-EBCB-4504-A3EF-6C9DF4619D17}"/>
    <dgm:cxn modelId="{742E9BE7-CB5D-4AF4-BD98-84D701270F7E}" type="presOf" srcId="{FC3A410A-0928-4555-818F-265AE929A1F6}" destId="{D7526445-52D7-4F46-B9A6-FE28E63884BF}" srcOrd="0" destOrd="0" presId="urn:microsoft.com/office/officeart/2005/8/layout/hList1"/>
    <dgm:cxn modelId="{39D6D7EC-DD53-4FCC-9720-B6A90E46D162}" srcId="{41599A66-9831-445F-BB89-66755528E983}" destId="{7991E684-D6DB-40EA-9D21-C83050D9F4F4}" srcOrd="2" destOrd="0" parTransId="{00AA589B-8CCE-4FCF-9061-502183E801C5}" sibTransId="{0E8EC249-EF98-4473-90E8-3B4F3C20EB8A}"/>
    <dgm:cxn modelId="{CDD564F7-1132-4347-A3AF-80F77A4BB0E8}" type="presOf" srcId="{7991E684-D6DB-40EA-9D21-C83050D9F4F4}" destId="{A4D6149D-E6F0-4453-95D7-178F0BA7A90A}" srcOrd="0" destOrd="2" presId="urn:microsoft.com/office/officeart/2005/8/layout/hList1"/>
    <dgm:cxn modelId="{AADEF7F9-CCAB-49DE-BF1C-31EAF896AB2E}" type="presOf" srcId="{77E66501-92EF-4C5B-AA1B-5B5449DB54AA}" destId="{A4D6149D-E6F0-4453-95D7-178F0BA7A90A}" srcOrd="0" destOrd="4" presId="urn:microsoft.com/office/officeart/2005/8/layout/hList1"/>
    <dgm:cxn modelId="{39AC5DFC-B866-40BD-BF80-401BED644848}" srcId="{81DBD1F5-019D-425F-B2D1-A2738F304D29}" destId="{FC3A410A-0928-4555-818F-265AE929A1F6}" srcOrd="0" destOrd="0" parTransId="{3B0A67D8-D86B-4577-8B53-7C2CE3AB639D}" sibTransId="{8A9F1AA0-AA3C-4CD6-A631-5A7AA02C0E4D}"/>
    <dgm:cxn modelId="{82F0B5E3-5272-42C1-A009-32CB837E2858}" type="presParOf" srcId="{86277392-184D-4A4E-B82E-DA8E8B822021}" destId="{21714D65-2FAC-49BE-B120-E9DE0B29DC65}" srcOrd="0" destOrd="0" presId="urn:microsoft.com/office/officeart/2005/8/layout/hList1"/>
    <dgm:cxn modelId="{2CFA1173-AA0D-4CEB-AEF7-056E39BA319D}" type="presParOf" srcId="{21714D65-2FAC-49BE-B120-E9DE0B29DC65}" destId="{D7526445-52D7-4F46-B9A6-FE28E63884BF}" srcOrd="0" destOrd="0" presId="urn:microsoft.com/office/officeart/2005/8/layout/hList1"/>
    <dgm:cxn modelId="{62FE05E6-30EE-47F8-819F-60F8BCD1EAD5}" type="presParOf" srcId="{21714D65-2FAC-49BE-B120-E9DE0B29DC65}" destId="{A8C96845-89DB-4349-9183-4499F518979D}" srcOrd="1" destOrd="0" presId="urn:microsoft.com/office/officeart/2005/8/layout/hList1"/>
    <dgm:cxn modelId="{818B0A91-16C0-4D15-88E5-893D8789E939}" type="presParOf" srcId="{86277392-184D-4A4E-B82E-DA8E8B822021}" destId="{72250740-B5DB-447A-808E-02B1003E0F17}" srcOrd="1" destOrd="0" presId="urn:microsoft.com/office/officeart/2005/8/layout/hList1"/>
    <dgm:cxn modelId="{AC6FB587-371B-406E-AE8D-85C98ADB4892}" type="presParOf" srcId="{86277392-184D-4A4E-B82E-DA8E8B822021}" destId="{96AC19FD-CFEF-40A9-B527-025660BE8A09}" srcOrd="2" destOrd="0" presId="urn:microsoft.com/office/officeart/2005/8/layout/hList1"/>
    <dgm:cxn modelId="{71B88C2F-EDF2-4EE1-8164-E1BAB789FF95}" type="presParOf" srcId="{96AC19FD-CFEF-40A9-B527-025660BE8A09}" destId="{EC39470B-055D-48C0-A3BC-99A8588D42E7}" srcOrd="0" destOrd="0" presId="urn:microsoft.com/office/officeart/2005/8/layout/hList1"/>
    <dgm:cxn modelId="{8C9DCBC0-FFF6-4AB0-9266-FAC1A86853BE}" type="presParOf" srcId="{96AC19FD-CFEF-40A9-B527-025660BE8A09}" destId="{A4D6149D-E6F0-4453-95D7-178F0BA7A90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6C1A29-2757-405C-AD99-6B7F0B2078AA}">
      <dsp:nvSpPr>
        <dsp:cNvPr id="0" name=""/>
        <dsp:cNvSpPr/>
      </dsp:nvSpPr>
      <dsp:spPr>
        <a:xfrm>
          <a:off x="722267" y="0"/>
          <a:ext cx="5536141" cy="5536141"/>
        </a:xfrm>
        <a:prstGeom prst="diamond">
          <a:avLst/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915BC0F0-D3DD-43C2-8E49-44D73D1EF1C5}">
      <dsp:nvSpPr>
        <dsp:cNvPr id="0" name=""/>
        <dsp:cNvSpPr/>
      </dsp:nvSpPr>
      <dsp:spPr>
        <a:xfrm>
          <a:off x="1208118" y="525933"/>
          <a:ext cx="2159094" cy="215909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Mature agency data governance</a:t>
          </a:r>
        </a:p>
      </dsp:txBody>
      <dsp:txXfrm>
        <a:off x="1313516" y="631331"/>
        <a:ext cx="1948298" cy="1948298"/>
      </dsp:txXfrm>
    </dsp:sp>
    <dsp:sp modelId="{A7B020E9-8CC1-46D5-8F52-756D6A3C1F3F}">
      <dsp:nvSpPr>
        <dsp:cNvPr id="0" name=""/>
        <dsp:cNvSpPr/>
      </dsp:nvSpPr>
      <dsp:spPr>
        <a:xfrm>
          <a:off x="3533298" y="525933"/>
          <a:ext cx="2159094" cy="215909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Improve GDCDPA awareness</a:t>
          </a:r>
        </a:p>
      </dsp:txBody>
      <dsp:txXfrm>
        <a:off x="3638696" y="631331"/>
        <a:ext cx="1948298" cy="1948298"/>
      </dsp:txXfrm>
    </dsp:sp>
    <dsp:sp modelId="{E94082A1-12AB-41DB-B6C6-9049D96D3725}">
      <dsp:nvSpPr>
        <dsp:cNvPr id="0" name=""/>
        <dsp:cNvSpPr/>
      </dsp:nvSpPr>
      <dsp:spPr>
        <a:xfrm>
          <a:off x="1208118" y="2851112"/>
          <a:ext cx="2159094" cy="215909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Launch data classification efforts</a:t>
          </a:r>
        </a:p>
      </dsp:txBody>
      <dsp:txXfrm>
        <a:off x="1313516" y="2956510"/>
        <a:ext cx="1948298" cy="1948298"/>
      </dsp:txXfrm>
    </dsp:sp>
    <dsp:sp modelId="{B755AD92-96A2-4D0D-8960-6B7D7ABE2FF8}">
      <dsp:nvSpPr>
        <dsp:cNvPr id="0" name=""/>
        <dsp:cNvSpPr/>
      </dsp:nvSpPr>
      <dsp:spPr>
        <a:xfrm>
          <a:off x="3533298" y="2851112"/>
          <a:ext cx="2159094" cy="215909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Highlight value of cross-agency data sharing</a:t>
          </a:r>
        </a:p>
      </dsp:txBody>
      <dsp:txXfrm>
        <a:off x="3638696" y="2956510"/>
        <a:ext cx="1948298" cy="19482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6ABF06-1EE7-46B6-A8C0-3B34694CF0FB}">
      <dsp:nvSpPr>
        <dsp:cNvPr id="0" name=""/>
        <dsp:cNvSpPr/>
      </dsp:nvSpPr>
      <dsp:spPr>
        <a:xfrm>
          <a:off x="945135" y="329719"/>
          <a:ext cx="3434429" cy="107325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6954" tIns="186690" rIns="186690" bIns="186690" numCol="1" spcCol="1270" anchor="ctr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4900" kern="1200"/>
            <a:t>DBHDS</a:t>
          </a:r>
        </a:p>
      </dsp:txBody>
      <dsp:txXfrm>
        <a:off x="945135" y="329719"/>
        <a:ext cx="3434429" cy="1073259"/>
      </dsp:txXfrm>
    </dsp:sp>
    <dsp:sp modelId="{7B1560C2-43FE-49E1-B9DE-0AAEC896AA53}">
      <dsp:nvSpPr>
        <dsp:cNvPr id="0" name=""/>
        <dsp:cNvSpPr/>
      </dsp:nvSpPr>
      <dsp:spPr>
        <a:xfrm>
          <a:off x="802034" y="174693"/>
          <a:ext cx="751281" cy="112692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t="-4000" b="-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0B2BC1-C5A8-49F8-9717-A8C7FB6CD8AC}">
      <dsp:nvSpPr>
        <dsp:cNvPr id="0" name=""/>
        <dsp:cNvSpPr/>
      </dsp:nvSpPr>
      <dsp:spPr>
        <a:xfrm>
          <a:off x="945135" y="1680833"/>
          <a:ext cx="3434429" cy="107325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6954" tIns="186690" rIns="186690" bIns="186690" numCol="1" spcCol="1270" anchor="ctr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4900" kern="1200"/>
            <a:t>VSP</a:t>
          </a:r>
        </a:p>
      </dsp:txBody>
      <dsp:txXfrm>
        <a:off x="945135" y="1680833"/>
        <a:ext cx="3434429" cy="1073259"/>
      </dsp:txXfrm>
    </dsp:sp>
    <dsp:sp modelId="{62AA016C-51EE-4085-86AD-CDD2E30716C5}">
      <dsp:nvSpPr>
        <dsp:cNvPr id="0" name=""/>
        <dsp:cNvSpPr/>
      </dsp:nvSpPr>
      <dsp:spPr>
        <a:xfrm>
          <a:off x="802034" y="1525807"/>
          <a:ext cx="751281" cy="112692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50B4C2-A017-4CF4-8A87-BA4AABEE7DC6}">
      <dsp:nvSpPr>
        <dsp:cNvPr id="0" name=""/>
        <dsp:cNvSpPr/>
      </dsp:nvSpPr>
      <dsp:spPr>
        <a:xfrm>
          <a:off x="945135" y="3031947"/>
          <a:ext cx="3434429" cy="107325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6954" tIns="186690" rIns="186690" bIns="186690" numCol="1" spcCol="1270" anchor="ctr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4900" kern="1200"/>
            <a:t>TAX</a:t>
          </a:r>
        </a:p>
      </dsp:txBody>
      <dsp:txXfrm>
        <a:off x="945135" y="3031947"/>
        <a:ext cx="3434429" cy="1073259"/>
      </dsp:txXfrm>
    </dsp:sp>
    <dsp:sp modelId="{09344495-7D7A-4C93-9871-CC5B989D242E}">
      <dsp:nvSpPr>
        <dsp:cNvPr id="0" name=""/>
        <dsp:cNvSpPr/>
      </dsp:nvSpPr>
      <dsp:spPr>
        <a:xfrm>
          <a:off x="802034" y="2876921"/>
          <a:ext cx="751281" cy="112692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000" r="-4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6ABF06-1EE7-46B6-A8C0-3B34694CF0FB}">
      <dsp:nvSpPr>
        <dsp:cNvPr id="0" name=""/>
        <dsp:cNvSpPr/>
      </dsp:nvSpPr>
      <dsp:spPr>
        <a:xfrm>
          <a:off x="904292" y="210423"/>
          <a:ext cx="3773995" cy="117937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8829" tIns="205740" rIns="205740" bIns="205740" numCol="1" spcCol="1270" anchor="ctr" anchorCtr="0">
          <a:noAutofit/>
        </a:bodyPr>
        <a:lstStyle/>
        <a:p>
          <a:pPr marL="0" lvl="0" indent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5400" kern="1200"/>
            <a:t>DOE</a:t>
          </a:r>
        </a:p>
      </dsp:txBody>
      <dsp:txXfrm>
        <a:off x="904292" y="210423"/>
        <a:ext cx="3773995" cy="1179373"/>
      </dsp:txXfrm>
    </dsp:sp>
    <dsp:sp modelId="{7B1560C2-43FE-49E1-B9DE-0AAEC896AA53}">
      <dsp:nvSpPr>
        <dsp:cNvPr id="0" name=""/>
        <dsp:cNvSpPr/>
      </dsp:nvSpPr>
      <dsp:spPr>
        <a:xfrm>
          <a:off x="747042" y="40069"/>
          <a:ext cx="825561" cy="123834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t="-4000" b="-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0B2BC1-C5A8-49F8-9717-A8C7FB6CD8AC}">
      <dsp:nvSpPr>
        <dsp:cNvPr id="0" name=""/>
        <dsp:cNvSpPr/>
      </dsp:nvSpPr>
      <dsp:spPr>
        <a:xfrm>
          <a:off x="904292" y="1695123"/>
          <a:ext cx="3773995" cy="117937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8829" tIns="205740" rIns="205740" bIns="205740" numCol="1" spcCol="1270" anchor="ctr" anchorCtr="0">
          <a:noAutofit/>
        </a:bodyPr>
        <a:lstStyle/>
        <a:p>
          <a:pPr marL="0" lvl="0" indent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5400" kern="1200"/>
            <a:t>TRS</a:t>
          </a:r>
        </a:p>
      </dsp:txBody>
      <dsp:txXfrm>
        <a:off x="904292" y="1695123"/>
        <a:ext cx="3773995" cy="1179373"/>
      </dsp:txXfrm>
    </dsp:sp>
    <dsp:sp modelId="{62AA016C-51EE-4085-86AD-CDD2E30716C5}">
      <dsp:nvSpPr>
        <dsp:cNvPr id="0" name=""/>
        <dsp:cNvSpPr/>
      </dsp:nvSpPr>
      <dsp:spPr>
        <a:xfrm>
          <a:off x="747042" y="1524769"/>
          <a:ext cx="825561" cy="123834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EEAB7C-2B6E-4DEB-AB1C-DFB002AB3986}">
      <dsp:nvSpPr>
        <dsp:cNvPr id="0" name=""/>
        <dsp:cNvSpPr/>
      </dsp:nvSpPr>
      <dsp:spPr>
        <a:xfrm>
          <a:off x="180906" y="716189"/>
          <a:ext cx="4334636" cy="135457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7498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Within agency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For routine administrative purposes</a:t>
          </a:r>
        </a:p>
      </dsp:txBody>
      <dsp:txXfrm>
        <a:off x="180906" y="716189"/>
        <a:ext cx="4334636" cy="1354574"/>
      </dsp:txXfrm>
    </dsp:sp>
    <dsp:sp modelId="{0BA53334-A228-455B-8933-4BA8EF74573C}">
      <dsp:nvSpPr>
        <dsp:cNvPr id="0" name=""/>
        <dsp:cNvSpPr/>
      </dsp:nvSpPr>
      <dsp:spPr>
        <a:xfrm>
          <a:off x="296" y="520528"/>
          <a:ext cx="948201" cy="14223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FA1647-24D9-4B72-BCA8-DBB977D60624}">
      <dsp:nvSpPr>
        <dsp:cNvPr id="0" name=""/>
        <dsp:cNvSpPr/>
      </dsp:nvSpPr>
      <dsp:spPr>
        <a:xfrm>
          <a:off x="4986866" y="716189"/>
          <a:ext cx="4334636" cy="135457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7498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Between agencies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When necessary for the receiving agency's official duties</a:t>
          </a:r>
        </a:p>
      </dsp:txBody>
      <dsp:txXfrm>
        <a:off x="4986866" y="716189"/>
        <a:ext cx="4334636" cy="1354574"/>
      </dsp:txXfrm>
    </dsp:sp>
    <dsp:sp modelId="{4F0E274A-16A8-41E6-88B4-910EE3E1F24F}">
      <dsp:nvSpPr>
        <dsp:cNvPr id="0" name=""/>
        <dsp:cNvSpPr/>
      </dsp:nvSpPr>
      <dsp:spPr>
        <a:xfrm>
          <a:off x="4806256" y="520528"/>
          <a:ext cx="948201" cy="1422302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C47B5A-7F68-4EAB-B1B9-B7FBF5D90D59}">
      <dsp:nvSpPr>
        <dsp:cNvPr id="0" name=""/>
        <dsp:cNvSpPr/>
      </dsp:nvSpPr>
      <dsp:spPr>
        <a:xfrm>
          <a:off x="180906" y="2421447"/>
          <a:ext cx="4334636" cy="135457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7498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Statistical purposes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When individual identities are removed</a:t>
          </a:r>
        </a:p>
      </dsp:txBody>
      <dsp:txXfrm>
        <a:off x="180906" y="2421447"/>
        <a:ext cx="4334636" cy="1354574"/>
      </dsp:txXfrm>
    </dsp:sp>
    <dsp:sp modelId="{9BB48E2C-DB21-4060-90CC-A8CE0CDE916E}">
      <dsp:nvSpPr>
        <dsp:cNvPr id="0" name=""/>
        <dsp:cNvSpPr/>
      </dsp:nvSpPr>
      <dsp:spPr>
        <a:xfrm>
          <a:off x="296" y="2225787"/>
          <a:ext cx="948201" cy="142230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8712F8-7D5F-49F5-8C43-D7C96B7ED23E}">
      <dsp:nvSpPr>
        <dsp:cNvPr id="0" name=""/>
        <dsp:cNvSpPr/>
      </dsp:nvSpPr>
      <dsp:spPr>
        <a:xfrm>
          <a:off x="4986866" y="2421447"/>
          <a:ext cx="4334636" cy="135457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7498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FOIA compliance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Information subject to public disclosure</a:t>
          </a:r>
        </a:p>
      </dsp:txBody>
      <dsp:txXfrm>
        <a:off x="4986866" y="2421447"/>
        <a:ext cx="4334636" cy="1354574"/>
      </dsp:txXfrm>
    </dsp:sp>
    <dsp:sp modelId="{2BD2D94A-AECF-46B6-9A17-39E80A2643C6}">
      <dsp:nvSpPr>
        <dsp:cNvPr id="0" name=""/>
        <dsp:cNvSpPr/>
      </dsp:nvSpPr>
      <dsp:spPr>
        <a:xfrm>
          <a:off x="4806256" y="2225787"/>
          <a:ext cx="948201" cy="1422302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5ABD5F-08E7-4F42-982A-C118DE44FC20}">
      <dsp:nvSpPr>
        <dsp:cNvPr id="0" name=""/>
        <dsp:cNvSpPr/>
      </dsp:nvSpPr>
      <dsp:spPr>
        <a:xfrm>
          <a:off x="2583886" y="4126706"/>
          <a:ext cx="4334636" cy="135457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7498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Legal requirements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Court orders, subpoenas, or other legal mandates</a:t>
          </a:r>
        </a:p>
      </dsp:txBody>
      <dsp:txXfrm>
        <a:off x="2583886" y="4126706"/>
        <a:ext cx="4334636" cy="1354574"/>
      </dsp:txXfrm>
    </dsp:sp>
    <dsp:sp modelId="{8BFE587C-93F4-4CBF-9531-E495C8B31D95}">
      <dsp:nvSpPr>
        <dsp:cNvPr id="0" name=""/>
        <dsp:cNvSpPr/>
      </dsp:nvSpPr>
      <dsp:spPr>
        <a:xfrm>
          <a:off x="2403276" y="3931045"/>
          <a:ext cx="948201" cy="142230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DC1E4C-B34D-432C-A983-F9C8963B71DA}">
      <dsp:nvSpPr>
        <dsp:cNvPr id="0" name=""/>
        <dsp:cNvSpPr/>
      </dsp:nvSpPr>
      <dsp:spPr>
        <a:xfrm>
          <a:off x="0" y="245645"/>
          <a:ext cx="10148777" cy="687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Not directly related to the receiving party's official duties</a:t>
          </a:r>
        </a:p>
      </dsp:txBody>
      <dsp:txXfrm>
        <a:off x="33583" y="279228"/>
        <a:ext cx="10081611" cy="620794"/>
      </dsp:txXfrm>
    </dsp:sp>
    <dsp:sp modelId="{8CAEFFCF-C39E-4C77-A8E4-C59411120F01}">
      <dsp:nvSpPr>
        <dsp:cNvPr id="0" name=""/>
        <dsp:cNvSpPr/>
      </dsp:nvSpPr>
      <dsp:spPr>
        <a:xfrm>
          <a:off x="0" y="1014245"/>
          <a:ext cx="10148777" cy="687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Would violate the individual's reasonable expectation of privacy</a:t>
          </a:r>
        </a:p>
      </dsp:txBody>
      <dsp:txXfrm>
        <a:off x="33583" y="1047828"/>
        <a:ext cx="10081611" cy="620794"/>
      </dsp:txXfrm>
    </dsp:sp>
    <dsp:sp modelId="{3B38B85D-EB61-4682-87D4-52D24F8B1D9E}">
      <dsp:nvSpPr>
        <dsp:cNvPr id="0" name=""/>
        <dsp:cNvSpPr/>
      </dsp:nvSpPr>
      <dsp:spPr>
        <a:xfrm>
          <a:off x="0" y="1782845"/>
          <a:ext cx="10148777" cy="687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Prohibited by other laws or regulations</a:t>
          </a:r>
        </a:p>
      </dsp:txBody>
      <dsp:txXfrm>
        <a:off x="33583" y="1816428"/>
        <a:ext cx="10081611" cy="620794"/>
      </dsp:txXfrm>
    </dsp:sp>
    <dsp:sp modelId="{7E2F9142-2728-46D3-B4DF-4F32011D064F}">
      <dsp:nvSpPr>
        <dsp:cNvPr id="0" name=""/>
        <dsp:cNvSpPr/>
      </dsp:nvSpPr>
      <dsp:spPr>
        <a:xfrm>
          <a:off x="0" y="2551445"/>
          <a:ext cx="10148777" cy="687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For commercial or non-governmental purposes</a:t>
          </a:r>
        </a:p>
      </dsp:txBody>
      <dsp:txXfrm>
        <a:off x="33583" y="2585028"/>
        <a:ext cx="10081611" cy="620794"/>
      </dsp:txXfrm>
    </dsp:sp>
    <dsp:sp modelId="{89BB469D-592B-4815-B27A-C8B28AFAB4F5}">
      <dsp:nvSpPr>
        <dsp:cNvPr id="0" name=""/>
        <dsp:cNvSpPr/>
      </dsp:nvSpPr>
      <dsp:spPr>
        <a:xfrm>
          <a:off x="0" y="3320045"/>
          <a:ext cx="10148777" cy="687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Without proper authorization or legal basis</a:t>
          </a:r>
        </a:p>
      </dsp:txBody>
      <dsp:txXfrm>
        <a:off x="33583" y="3353628"/>
        <a:ext cx="10081611" cy="62079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526445-52D7-4F46-B9A6-FE28E63884BF}">
      <dsp:nvSpPr>
        <dsp:cNvPr id="0" name=""/>
        <dsp:cNvSpPr/>
      </dsp:nvSpPr>
      <dsp:spPr>
        <a:xfrm>
          <a:off x="51" y="27435"/>
          <a:ext cx="4926394" cy="662400"/>
        </a:xfrm>
        <a:prstGeom prst="rect">
          <a:avLst/>
        </a:prstGeom>
        <a:solidFill>
          <a:srgbClr val="075A8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Century Gothic"/>
            </a:rPr>
            <a:t>Recent</a:t>
          </a:r>
          <a:endParaRPr lang="en-US" sz="2300" kern="1200"/>
        </a:p>
      </dsp:txBody>
      <dsp:txXfrm>
        <a:off x="51" y="27435"/>
        <a:ext cx="4926394" cy="662400"/>
      </dsp:txXfrm>
    </dsp:sp>
    <dsp:sp modelId="{A8C96845-89DB-4349-9183-4499F518979D}">
      <dsp:nvSpPr>
        <dsp:cNvPr id="0" name=""/>
        <dsp:cNvSpPr/>
      </dsp:nvSpPr>
      <dsp:spPr>
        <a:xfrm>
          <a:off x="70351" y="717271"/>
          <a:ext cx="4926394" cy="3795991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Lunch and Learns: Power BI Part 2, Unstructured Data Scanning Demo, Understanding VA’s Gov’t Data Collection and Dissemination Practices Act</a:t>
          </a:r>
        </a:p>
      </dsp:txBody>
      <dsp:txXfrm>
        <a:off x="70351" y="717271"/>
        <a:ext cx="4926394" cy="3795991"/>
      </dsp:txXfrm>
    </dsp:sp>
    <dsp:sp modelId="{EC39470B-055D-48C0-A3BC-99A8588D42E7}">
      <dsp:nvSpPr>
        <dsp:cNvPr id="0" name=""/>
        <dsp:cNvSpPr/>
      </dsp:nvSpPr>
      <dsp:spPr>
        <a:xfrm>
          <a:off x="5616141" y="27435"/>
          <a:ext cx="4926394" cy="662400"/>
        </a:xfrm>
        <a:prstGeom prst="rect">
          <a:avLst/>
        </a:prstGeom>
        <a:solidFill>
          <a:srgbClr val="075A8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Century Gothic"/>
            </a:rPr>
            <a:t>Upcoming</a:t>
          </a:r>
          <a:endParaRPr lang="en-US" sz="2300" kern="1200"/>
        </a:p>
      </dsp:txBody>
      <dsp:txXfrm>
        <a:off x="5616141" y="27435"/>
        <a:ext cx="4926394" cy="662400"/>
      </dsp:txXfrm>
    </dsp:sp>
    <dsp:sp modelId="{A4D6149D-E6F0-4453-95D7-178F0BA7A90A}">
      <dsp:nvSpPr>
        <dsp:cNvPr id="0" name=""/>
        <dsp:cNvSpPr/>
      </dsp:nvSpPr>
      <dsp:spPr>
        <a:xfrm>
          <a:off x="5590573" y="690670"/>
          <a:ext cx="4926394" cy="3795991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>
              <a:latin typeface="Corbel"/>
            </a:rPr>
            <a:t>ODGA Participation in COVITS</a:t>
          </a:r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>
              <a:latin typeface="Corbel"/>
            </a:rPr>
            <a:t>Upcoming Lunch and Learns: Data for Executives, Visualizations best practices, Understanding the Virginia Data Collection and Dissemination Practices Act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>
              <a:latin typeface="Corbel"/>
            </a:rPr>
            <a:t>Executive Data Board: Sept 23</a:t>
          </a:r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>
              <a:latin typeface="Corbel"/>
            </a:rPr>
            <a:t>Data Stewards Group: Oct 22nd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>
              <a:latin typeface="Corbel"/>
            </a:rPr>
            <a:t>Chris Burroughs VAGARA event- Oct 23</a:t>
          </a:r>
        </a:p>
      </dsp:txBody>
      <dsp:txXfrm>
        <a:off x="5590573" y="690670"/>
        <a:ext cx="4926394" cy="37959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3379901-D372-BA5B-EEBF-F09CCAC2315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871DE8-FCED-3B5B-633D-EA07BF68EB1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40780D-562C-45FC-9229-62920B08AF52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C599B2-EC08-346A-DF72-34FAF182B8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670F05-4795-C11D-71B6-0085AECD5A7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0513CE-F47A-4C1F-B276-9F71983A3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1225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F54427-FC89-43C8-9A72-DE324D4E07D8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07426C-FBA2-42D7-89D3-DA416394E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117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7426C-FBA2-42D7-89D3-DA416394E74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599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Why Does This Matter?</a:t>
            </a:r>
          </a:p>
          <a:p>
            <a:r>
              <a:rPr lang="en-US" sz="12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Sarah works for a state agency and receives a phone call asking for an employee's home address. Without knowing the GDCDPA, she might accidentally violate privacy laws. After this training, she'll know the proper procedures to follow.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7426C-FBA2-42D7-89D3-DA416394E74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850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202E4F-91F3-4C50-B4B1-09E3CB0BBC6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638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Mention per capita video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7426C-FBA2-42D7-89D3-DA416394E74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054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C25146-4625-B455-A20F-D72AC29947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5DC668-4582-EAD1-DDCF-0CFD15A011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4E2E5B-84D8-F086-9894-9D079DE7E0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For over a decade, the Commonwealth of Virginia has been working to combat</a:t>
            </a:r>
            <a:r>
              <a:rPr lang="en-US" sz="1200">
                <a:solidFill>
                  <a:schemeClr val="tx1"/>
                </a:solidFill>
                <a:latin typeface="Roboto"/>
                <a:ea typeface="Roboto"/>
                <a:cs typeface="Roboto"/>
              </a:rPr>
              <a:t> the opioid and substance use crisis and its impact on families and communities, as well as additional pressure on law enforcement, hospitals, and other local resources. The SUDA platform is a tool that brings together data from multiple state agencies to support the Commonwealth’s efforts to:</a:t>
            </a:r>
            <a:endParaRPr kumimoji="0" lang="en-US" sz="120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/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C7A053-8D05-48B5-3FFD-00737D8179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AE4763-1A84-8C4E-9459-B3AF6CE0D4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61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itchFamily="2" charset="2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AE4763-1A84-8C4E-9459-B3AF6CE0D4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644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AB7CA-4921-5D52-1C36-A12959A7E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011046-FD36-2E4F-BFD9-CCFB2FE72A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D3AE93-03FD-7BC8-8498-5B425C2B50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itchFamily="2" charset="2"/>
              <a:buNone/>
            </a:pPr>
            <a:r>
              <a:rPr lang="en-US">
                <a:latin typeface="Roboto"/>
                <a:ea typeface="Roboto"/>
                <a:cs typeface="Roboto"/>
              </a:rPr>
              <a:t>High engagement, communication, and participation from agency leadership, data owners, and data stewards</a:t>
            </a:r>
          </a:p>
          <a:p>
            <a:pPr marL="0" indent="0">
              <a:buFont typeface="Arial" pitchFamily="2" charset="2"/>
              <a:buNone/>
            </a:pPr>
            <a:r>
              <a:rPr lang="en-US">
                <a:latin typeface="Roboto"/>
                <a:ea typeface="Roboto"/>
                <a:cs typeface="Roboto"/>
              </a:rPr>
              <a:t>Working with participating Agencies to tell the right stories and validate the included data for reporting accuracy</a:t>
            </a:r>
          </a:p>
          <a:p>
            <a:pPr marL="0" indent="0">
              <a:buFont typeface="Arial" pitchFamily="2" charset="2"/>
              <a:buNone/>
            </a:pPr>
            <a:r>
              <a:rPr lang="en-US">
                <a:latin typeface="Roboto"/>
                <a:ea typeface="Roboto"/>
              </a:rPr>
              <a:t>Bringing together data across agencies and exploring advanced analytics for decision ready insights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802CEE-8654-2351-FC91-96FA82EBD3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AE4763-1A84-8C4E-9459-B3AF6CE0D4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77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15FE3-3DE8-AD5C-729D-F4A5D363A7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74657" y="2208599"/>
            <a:ext cx="9042679" cy="1401205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 (Montserrat Bold 44)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B0F4336-F561-F699-5A2F-1F0DBF1252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42113" y="3609804"/>
            <a:ext cx="6507775" cy="970847"/>
          </a:xfrm>
          <a:effectLst/>
        </p:spPr>
        <p:txBody>
          <a:bodyPr>
            <a:normAutofit/>
          </a:bodyPr>
          <a:lstStyle>
            <a:lvl1pPr marL="0" indent="0" algn="ctr">
              <a:buNone/>
              <a:defRPr sz="32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Subtitle (Roboto regular 32pt)</a:t>
            </a:r>
          </a:p>
        </p:txBody>
      </p:sp>
      <p:pic>
        <p:nvPicPr>
          <p:cNvPr id="14" name="Picture 13" descr="Logo&#10;&#10;AI-generated content may be incorrect.">
            <a:extLst>
              <a:ext uri="{FF2B5EF4-FFF2-40B4-BE49-F238E27FC236}">
                <a16:creationId xmlns:a16="http://schemas.microsoft.com/office/drawing/2014/main" id="{D2C42218-4837-C6E6-36BA-5EE49E3A44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873" y="910704"/>
            <a:ext cx="4692249" cy="1137489"/>
          </a:xfrm>
          <a:prstGeom prst="rect">
            <a:avLst/>
          </a:prstGeom>
        </p:spPr>
      </p:pic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AC561EF2-18C7-DDDB-DDD4-83A759C318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42111" y="4649401"/>
            <a:ext cx="6507777" cy="485424"/>
          </a:xfrm>
          <a:effectLst/>
        </p:spPr>
        <p:txBody>
          <a:bodyPr>
            <a:noAutofit/>
          </a:bodyPr>
          <a:lstStyle>
            <a:lvl1pPr marL="0" indent="0" algn="ctr">
              <a:buNone/>
              <a:defRPr sz="2400" b="0"/>
            </a:lvl1pPr>
          </a:lstStyle>
          <a:p>
            <a:pPr lvl="0"/>
            <a:r>
              <a:rPr lang="en-US"/>
              <a:t>Name (Roboto regular 24pt)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7090D4FA-8FF1-DC8A-CF2A-17ED93EE9F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42111" y="5203575"/>
            <a:ext cx="6507777" cy="485424"/>
          </a:xfrm>
          <a:effectLst/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Date (Roboto bold 24pt)</a:t>
            </a:r>
          </a:p>
        </p:txBody>
      </p:sp>
      <p:pic>
        <p:nvPicPr>
          <p:cNvPr id="15" name="Picture 14" descr="Background pattern&#10;&#10;AI-generated content may be incorrect.">
            <a:extLst>
              <a:ext uri="{FF2B5EF4-FFF2-40B4-BE49-F238E27FC236}">
                <a16:creationId xmlns:a16="http://schemas.microsoft.com/office/drawing/2014/main" id="{EB9A69C5-54E8-D821-8E38-F5A3EF028D6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502078" y="2887779"/>
            <a:ext cx="3269340" cy="336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89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A6DE059-97D8-0AD7-ECCE-B6E257C9D9B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199" y="4680283"/>
            <a:ext cx="10515599" cy="1287379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/>
            </a:lvl1pPr>
            <a:lvl2pPr marL="457200" indent="0">
              <a:buNone/>
              <a:defRPr/>
            </a:lvl2pPr>
          </a:lstStyle>
          <a:p>
            <a:r>
              <a:rPr lang="en-US"/>
              <a:t>Click to edit (Roboto bold 20pt)</a:t>
            </a:r>
          </a:p>
        </p:txBody>
      </p:sp>
      <p:pic>
        <p:nvPicPr>
          <p:cNvPr id="6" name="Picture 5" descr="A picture containing text, clipart&#10;&#10;AI-generated content may be incorrect.">
            <a:extLst>
              <a:ext uri="{FF2B5EF4-FFF2-40B4-BE49-F238E27FC236}">
                <a16:creationId xmlns:a16="http://schemas.microsoft.com/office/drawing/2014/main" id="{E42C6E5B-5326-CCCF-1E52-660BB175093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403" y="6284021"/>
            <a:ext cx="2025193" cy="491315"/>
          </a:xfrm>
          <a:prstGeom prst="rect">
            <a:avLst/>
          </a:prstGeom>
        </p:spPr>
      </p:pic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CA0FAF0A-136D-C5B7-1F24-7F06DFD29C5D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838199" y="1306853"/>
            <a:ext cx="10515600" cy="327259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to add table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D01D4B-7552-8C25-DD4A-A9FD06F58B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4185" y="404303"/>
            <a:ext cx="11123627" cy="7794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title (Montserrat Bold 32)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1397B3-8471-8CA2-8EFF-99617839D7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A3832A0-79CF-4AB2-A86D-F6819D2BCB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773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A6DE059-97D8-0AD7-ECCE-B6E257C9D9B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371600"/>
            <a:ext cx="4912895" cy="4591817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/>
            </a:lvl1pPr>
            <a:lvl2pPr marL="457200" indent="0">
              <a:buNone/>
              <a:defRPr/>
            </a:lvl2pPr>
          </a:lstStyle>
          <a:p>
            <a:r>
              <a:rPr lang="en-US"/>
              <a:t>Click to edit (Roboto bold 20pt)</a:t>
            </a:r>
          </a:p>
        </p:txBody>
      </p:sp>
      <p:pic>
        <p:nvPicPr>
          <p:cNvPr id="6" name="Picture 5" descr="A picture containing text, clipart&#10;&#10;AI-generated content may be incorrect.">
            <a:extLst>
              <a:ext uri="{FF2B5EF4-FFF2-40B4-BE49-F238E27FC236}">
                <a16:creationId xmlns:a16="http://schemas.microsoft.com/office/drawing/2014/main" id="{E42C6E5B-5326-CCCF-1E52-660BB175093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403" y="6284021"/>
            <a:ext cx="2025193" cy="491315"/>
          </a:xfrm>
          <a:prstGeom prst="rect">
            <a:avLst/>
          </a:prstGeom>
        </p:spPr>
      </p:pic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CAE5E7CF-24CD-6448-34AB-46459F38E881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6095999" y="1371599"/>
            <a:ext cx="5382127" cy="459181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to add graph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91C205-C20A-9409-CA4E-FAF2E58D7D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4185" y="404303"/>
            <a:ext cx="11123627" cy="7794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title (Montserrat Bold 32)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E39CBB-761C-8953-73A0-E31F8F38A9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A3832A0-79CF-4AB2-A86D-F6819D2BCB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6075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clipart&#10;&#10;AI-generated content may be incorrect.">
            <a:extLst>
              <a:ext uri="{FF2B5EF4-FFF2-40B4-BE49-F238E27FC236}">
                <a16:creationId xmlns:a16="http://schemas.microsoft.com/office/drawing/2014/main" id="{E42C6E5B-5326-CCCF-1E52-660BB175093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403" y="6284021"/>
            <a:ext cx="2025193" cy="491315"/>
          </a:xfrm>
          <a:prstGeom prst="rect">
            <a:avLst/>
          </a:prstGeom>
        </p:spPr>
      </p:pic>
      <p:sp>
        <p:nvSpPr>
          <p:cNvPr id="2" name="Media Placeholder 2">
            <a:extLst>
              <a:ext uri="{FF2B5EF4-FFF2-40B4-BE49-F238E27FC236}">
                <a16:creationId xmlns:a16="http://schemas.microsoft.com/office/drawing/2014/main" id="{BB7F313C-35EB-9051-9D25-8AC26D50D6F7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838200" y="1335503"/>
            <a:ext cx="10515600" cy="451184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video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BC21F0B-06EE-FC71-E0FD-012C7AE1A6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4185" y="404303"/>
            <a:ext cx="11123627" cy="7794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title (Montserrat Bold 32)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7925A5-1D0E-4E6C-2503-AA2D8E184E6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A3832A0-79CF-4AB2-A86D-F6819D2BCB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3247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me/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clipart&#10;&#10;AI-generated content may be incorrect.">
            <a:extLst>
              <a:ext uri="{FF2B5EF4-FFF2-40B4-BE49-F238E27FC236}">
                <a16:creationId xmlns:a16="http://schemas.microsoft.com/office/drawing/2014/main" id="{E42C6E5B-5326-CCCF-1E52-660BB175093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403" y="6284021"/>
            <a:ext cx="2025193" cy="491315"/>
          </a:xfrm>
          <a:prstGeom prst="rect">
            <a:avLst/>
          </a:prstGeom>
        </p:spPr>
      </p:pic>
      <p:sp>
        <p:nvSpPr>
          <p:cNvPr id="10" name="SmartArt Placeholder 9">
            <a:extLst>
              <a:ext uri="{FF2B5EF4-FFF2-40B4-BE49-F238E27FC236}">
                <a16:creationId xmlns:a16="http://schemas.microsoft.com/office/drawing/2014/main" id="{F44A5AA9-B798-6883-7464-462CC4DFD89B}"/>
              </a:ext>
            </a:extLst>
          </p:cNvPr>
          <p:cNvSpPr>
            <a:spLocks noGrp="1"/>
          </p:cNvSpPr>
          <p:nvPr>
            <p:ph type="dgm" sz="quarter" idx="10" hasCustomPrompt="1"/>
          </p:nvPr>
        </p:nvSpPr>
        <p:spPr>
          <a:xfrm>
            <a:off x="838200" y="1335005"/>
            <a:ext cx="10515600" cy="454843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use Smart Art Graphic such as timelines or processes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1CB89D-40D6-F175-982A-5480CA9417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4185" y="404303"/>
            <a:ext cx="11123627" cy="7794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title (Montserrat Bold 32)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107707-DF77-645E-C596-BBA668B747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A3832A0-79CF-4AB2-A86D-F6819D2BCB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8830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70110">
              <a:srgbClr val="1C3258"/>
            </a:gs>
            <a:gs pos="3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2741108-D7AF-FDB7-42DF-9CCDC282258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Background pattern&#10;&#10;AI-generated content may be incorrect.">
            <a:extLst>
              <a:ext uri="{FF2B5EF4-FFF2-40B4-BE49-F238E27FC236}">
                <a16:creationId xmlns:a16="http://schemas.microsoft.com/office/drawing/2014/main" id="{C3CB6E9A-F293-3927-0DDA-20B1037641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8467">
            <a:off x="328948" y="259737"/>
            <a:ext cx="9855214" cy="653103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900F229-BF3C-3532-D5F2-2814BDD4E5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09760" y="2368942"/>
            <a:ext cx="5572481" cy="132556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>
              <a:defRPr sz="7200">
                <a:solidFill>
                  <a:schemeClr val="tx1"/>
                </a:solidFill>
              </a:defRPr>
            </a:lvl1pPr>
          </a:lstStyle>
          <a:p>
            <a:r>
              <a:rPr lang="en-US"/>
              <a:t>Questions?</a:t>
            </a:r>
          </a:p>
        </p:txBody>
      </p:sp>
      <p:pic>
        <p:nvPicPr>
          <p:cNvPr id="17" name="Picture 16" descr="A picture containing text, clipart&#10;&#10;AI-generated content may be incorrect.">
            <a:extLst>
              <a:ext uri="{FF2B5EF4-FFF2-40B4-BE49-F238E27FC236}">
                <a16:creationId xmlns:a16="http://schemas.microsoft.com/office/drawing/2014/main" id="{12DF42B8-3F6F-0FA8-5EB2-99FBD93444E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403" y="6284021"/>
            <a:ext cx="2025193" cy="49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1264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/Speaker Info"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70110">
              <a:srgbClr val="1C3258"/>
            </a:gs>
            <a:gs pos="3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2741108-D7AF-FDB7-42DF-9CCDC282258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Background pattern&#10;&#10;AI-generated content may be incorrect.">
            <a:extLst>
              <a:ext uri="{FF2B5EF4-FFF2-40B4-BE49-F238E27FC236}">
                <a16:creationId xmlns:a16="http://schemas.microsoft.com/office/drawing/2014/main" id="{C3CB6E9A-F293-3927-0DDA-20B1037641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48211">
            <a:off x="-146453" y="-496736"/>
            <a:ext cx="9855214" cy="653103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900F229-BF3C-3532-D5F2-2814BDD4E5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9404" y="2378418"/>
            <a:ext cx="5593192" cy="132556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>
              <a:defRPr sz="7200">
                <a:solidFill>
                  <a:schemeClr val="tx1"/>
                </a:solidFill>
              </a:defRPr>
            </a:lvl1pPr>
          </a:lstStyle>
          <a:p>
            <a:r>
              <a:rPr lang="en-US"/>
              <a:t>Questions?</a:t>
            </a:r>
          </a:p>
        </p:txBody>
      </p:sp>
      <p:pic>
        <p:nvPicPr>
          <p:cNvPr id="17" name="Picture 16" descr="A picture containing text, clipart&#10;&#10;AI-generated content may be incorrect.">
            <a:extLst>
              <a:ext uri="{FF2B5EF4-FFF2-40B4-BE49-F238E27FC236}">
                <a16:creationId xmlns:a16="http://schemas.microsoft.com/office/drawing/2014/main" id="{12DF42B8-3F6F-0FA8-5EB2-99FBD93444E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403" y="6284021"/>
            <a:ext cx="2025193" cy="491315"/>
          </a:xfrm>
          <a:prstGeom prst="rect">
            <a:avLst/>
          </a:prstGeom>
        </p:spPr>
      </p:pic>
      <p:sp>
        <p:nvSpPr>
          <p:cNvPr id="2" name="Subtitle 1">
            <a:extLst>
              <a:ext uri="{FF2B5EF4-FFF2-40B4-BE49-F238E27FC236}">
                <a16:creationId xmlns:a16="http://schemas.microsoft.com/office/drawing/2014/main" id="{9E682EDB-4CDC-344D-E696-F67DF8D3C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19071" y="4407477"/>
            <a:ext cx="4073525" cy="535574"/>
          </a:xfrm>
        </p:spPr>
        <p:txBody>
          <a:bodyPr/>
          <a:lstStyle/>
          <a:p>
            <a:r>
              <a:rPr lang="en-US"/>
              <a:t>Click to edit Master subtitle style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E36917EB-E22D-A691-9AD1-B3FF19D575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99404" y="4407477"/>
            <a:ext cx="1357203" cy="135604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99A5264-03C7-605B-A263-99085535C6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19071" y="4985648"/>
            <a:ext cx="4073525" cy="777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37827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E0D9B-ADAE-66C2-73D9-9071E8C49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482" y="228599"/>
            <a:ext cx="10515601" cy="10998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BC391C-DACB-9A0A-0A9C-C2A9BEF0CE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482" y="1447800"/>
            <a:ext cx="10542917" cy="45135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EB8AC-0464-DAA9-E81A-E033F4748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5341D-BFDF-466B-B45A-4B3697D917E0}" type="datetime1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7A56DB-7ED9-8932-AF4E-52C4A15A4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A1D9A-7B1D-3D72-7E9C-AC116AD44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C347-801E-4BFF-A654-577564CDA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482800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1EB6E-366E-F933-127C-F322D39E9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7B3949-75B1-0586-397B-D77EC0C4E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563721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9DE2FA-D6C7-89E1-66FF-75F87C3F63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1D172F-36D6-7E6A-DC40-E7F4B9EFE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E8537-5AE4-4827-89A4-6FA3766152CD}" type="datetime1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E0830B-D1B1-83EB-4F3B-EB1A0C720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40630-B841-57D5-38AD-4553E2B97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C347-801E-4BFF-A654-577564CDA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90715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B4467-A43E-2A64-6932-7F5D98F44E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90525"/>
            <a:ext cx="10515600" cy="676275"/>
          </a:xfrm>
        </p:spPr>
        <p:txBody>
          <a:bodyPr/>
          <a:lstStyle/>
          <a:p>
            <a:r>
              <a:rPr lang="en-US"/>
              <a:t>Click to edit title (Roboto bold 32pt)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A70294-3AE7-A8DA-89DA-0BAC43BA7A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9200" y="1371600"/>
            <a:ext cx="5183188" cy="4818063"/>
          </a:xfrm>
        </p:spPr>
        <p:txBody>
          <a:bodyPr/>
          <a:lstStyle>
            <a:lvl1pPr marL="0" indent="0">
              <a:buNone/>
              <a:defRPr sz="1800" b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9151B5-5A05-B5FF-1565-8C299B84D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0CCF6-7F1D-1243-94FE-BC32E4D380E0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3FE2B45-7BD3-67EE-B450-19D3B3A4F1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313"/>
          <a:stretch/>
        </p:blipFill>
        <p:spPr>
          <a:xfrm>
            <a:off x="407645" y="2586868"/>
            <a:ext cx="5757341" cy="18708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3E9DCA-926A-E0E2-B1FE-074B388E0E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6612" y="2266535"/>
            <a:ext cx="4354696" cy="2832011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B66F132-9159-1D2D-5AF9-82DA8A9ED2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64590" y="2451940"/>
            <a:ext cx="3099661" cy="170359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8453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15FE3-3DE8-AD5C-729D-F4A5D363A7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5840" y="2077375"/>
            <a:ext cx="6507776" cy="1445719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 (Montserrat Bold 44)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FE425D6-72A2-836A-5E4B-6A532FCFBD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9681" y="550416"/>
            <a:ext cx="4378448" cy="5193436"/>
          </a:xfrm>
          <a:effectLst/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B0F4336-F561-F699-5A2F-1F0DBF1252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55838" y="3630444"/>
            <a:ext cx="6507777" cy="982472"/>
          </a:xfrm>
          <a:effectLst/>
        </p:spPr>
        <p:txBody>
          <a:bodyPr>
            <a:normAutofit/>
          </a:bodyPr>
          <a:lstStyle>
            <a:lvl1pPr marL="0" indent="0">
              <a:buNone/>
              <a:defRPr sz="32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Subtitle (Roboto regular 32pt)</a:t>
            </a:r>
          </a:p>
        </p:txBody>
      </p:sp>
      <p:pic>
        <p:nvPicPr>
          <p:cNvPr id="14" name="Picture 13" descr="Logo&#10;&#10;AI-generated content may be incorrect.">
            <a:extLst>
              <a:ext uri="{FF2B5EF4-FFF2-40B4-BE49-F238E27FC236}">
                <a16:creationId xmlns:a16="http://schemas.microsoft.com/office/drawing/2014/main" id="{D2C42218-4837-C6E6-36BA-5EE49E3A44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839" y="633608"/>
            <a:ext cx="4692249" cy="1137489"/>
          </a:xfrm>
          <a:prstGeom prst="rect">
            <a:avLst/>
          </a:prstGeom>
        </p:spPr>
      </p:pic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AC561EF2-18C7-DDDB-DDD4-83A759C318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5839" y="5282187"/>
            <a:ext cx="6507776" cy="461665"/>
          </a:xfrm>
          <a:effectLst/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Date (Roboto bold 24pt)</a:t>
            </a:r>
          </a:p>
          <a:p>
            <a:pPr lvl="0"/>
            <a:endParaRPr lang="en-US"/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184FA9F-035F-680B-F5CB-1F2184F885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55839" y="4716719"/>
            <a:ext cx="6507776" cy="461665"/>
          </a:xfrm>
          <a:effectLst/>
        </p:spPr>
        <p:txBody>
          <a:bodyPr>
            <a:norm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Name (Roboto bold 24pt)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19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clipart&#10;&#10;AI-generated content may be incorrect.">
            <a:extLst>
              <a:ext uri="{FF2B5EF4-FFF2-40B4-BE49-F238E27FC236}">
                <a16:creationId xmlns:a16="http://schemas.microsoft.com/office/drawing/2014/main" id="{216DB4E2-43C2-745B-3EF1-11DEC4BE187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403" y="6284021"/>
            <a:ext cx="2025193" cy="491315"/>
          </a:xfrm>
          <a:prstGeom prst="rect">
            <a:avLst/>
          </a:prstGeom>
        </p:spPr>
      </p:pic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9DB7177B-0F2C-7422-E88C-1F0C99352D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3264" y="1644601"/>
            <a:ext cx="1828800" cy="158828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6642AC85-8132-D82C-DF05-0194D3E5F6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30018" y="2190634"/>
            <a:ext cx="3073400" cy="104225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Title</a:t>
            </a:r>
          </a:p>
          <a:p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Email address</a:t>
            </a:r>
          </a:p>
          <a:p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Phone number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C87EA2E1-837A-95CA-BB27-85FFA54EA9A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30018" y="1644601"/>
            <a:ext cx="3055933" cy="461665"/>
          </a:xfrm>
          <a:effectLst/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Name of the Person</a:t>
            </a:r>
          </a:p>
          <a:p>
            <a:pPr lvl="0"/>
            <a:endParaRPr lang="en-US"/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003FBE4C-ACAC-AAD0-8B63-49836AC5766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20731" y="3564027"/>
            <a:ext cx="1828800" cy="158828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16DE5E6A-8C75-4A7F-970E-DE3FDADC92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847485" y="4110060"/>
            <a:ext cx="3073400" cy="104225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Title</a:t>
            </a:r>
          </a:p>
          <a:p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Email address</a:t>
            </a:r>
          </a:p>
          <a:p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Phone number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FCF61020-DE2B-16E4-169A-6D81395EEC7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47485" y="3564027"/>
            <a:ext cx="3055933" cy="461665"/>
          </a:xfrm>
          <a:effectLst/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Name of the Person</a:t>
            </a:r>
          </a:p>
          <a:p>
            <a:pPr lvl="0"/>
            <a:endParaRPr lang="en-US"/>
          </a:p>
        </p:txBody>
      </p:sp>
      <p:sp>
        <p:nvSpPr>
          <p:cNvPr id="28" name="Picture Placeholder 10">
            <a:extLst>
              <a:ext uri="{FF2B5EF4-FFF2-40B4-BE49-F238E27FC236}">
                <a16:creationId xmlns:a16="http://schemas.microsoft.com/office/drawing/2014/main" id="{E8105347-239E-59BB-6455-2876BB469442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236179" y="1644601"/>
            <a:ext cx="1828800" cy="158828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C1495683-9668-5C7A-76C9-745110E36B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262933" y="2190634"/>
            <a:ext cx="3073400" cy="104225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Title</a:t>
            </a:r>
          </a:p>
          <a:p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Email address</a:t>
            </a:r>
          </a:p>
          <a:p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Phone number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3B7BCD1C-EC68-E2B0-B274-A8D317E624E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262933" y="1644601"/>
            <a:ext cx="3055933" cy="461665"/>
          </a:xfrm>
          <a:effectLst/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Name of the Person</a:t>
            </a:r>
          </a:p>
          <a:p>
            <a:pPr lvl="0"/>
            <a:endParaRPr lang="en-US"/>
          </a:p>
        </p:txBody>
      </p:sp>
      <p:sp>
        <p:nvSpPr>
          <p:cNvPr id="31" name="Picture Placeholder 10">
            <a:extLst>
              <a:ext uri="{FF2B5EF4-FFF2-40B4-BE49-F238E27FC236}">
                <a16:creationId xmlns:a16="http://schemas.microsoft.com/office/drawing/2014/main" id="{DF78019E-7D54-302E-4DEF-3611E422F7DF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253646" y="3564027"/>
            <a:ext cx="1828800" cy="158828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F783B8AB-D534-EFAE-D1A3-99128419474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280400" y="4110060"/>
            <a:ext cx="3073400" cy="104225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Title</a:t>
            </a:r>
          </a:p>
          <a:p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Email address</a:t>
            </a:r>
          </a:p>
          <a:p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Phone number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20632CF5-DCB1-5C7D-5E61-035BD0EFD19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280400" y="3564027"/>
            <a:ext cx="3055933" cy="461665"/>
          </a:xfrm>
          <a:effectLst/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Name of the Person</a:t>
            </a:r>
          </a:p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25C3AD-116B-33EC-7192-4D862C6900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4185" y="404303"/>
            <a:ext cx="11123627" cy="7794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title (Montserrat Bold 32)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0896B7-15BD-AD5C-AF83-88805C3F558B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7A3832A0-79CF-4AB2-A86D-F6819D2BCB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530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1650D34-2B65-9FF8-12B6-297A6BA32E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9999" y="1373647"/>
            <a:ext cx="9652000" cy="4351338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picture containing text, clipart&#10;&#10;AI-generated content may be incorrect.">
            <a:extLst>
              <a:ext uri="{FF2B5EF4-FFF2-40B4-BE49-F238E27FC236}">
                <a16:creationId xmlns:a16="http://schemas.microsoft.com/office/drawing/2014/main" id="{33727730-03B2-7B51-BE7B-EFCF5367FC9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403" y="6284021"/>
            <a:ext cx="2025193" cy="49131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B58DC87-40C9-87B1-1574-06C5946D8B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4185" y="404303"/>
            <a:ext cx="11123627" cy="7794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title (Montserrat Bold 32)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737098-76F1-D967-0F4D-69AA92D8C0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832A0-79CF-4AB2-A86D-F6819D2BCB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455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clipart&#10;&#10;AI-generated content may be incorrect.">
            <a:extLst>
              <a:ext uri="{FF2B5EF4-FFF2-40B4-BE49-F238E27FC236}">
                <a16:creationId xmlns:a16="http://schemas.microsoft.com/office/drawing/2014/main" id="{E42C6E5B-5326-CCCF-1E52-660BB175093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403" y="6284021"/>
            <a:ext cx="2025193" cy="49131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4B7FA8-387A-7C16-EC47-043A0F59AE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486036"/>
            <a:ext cx="5181600" cy="4280166"/>
          </a:xfrm>
          <a:noFill/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739ED0F-6CEE-2120-DD02-C5ACB90DBA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1486036"/>
            <a:ext cx="5181600" cy="4280166"/>
          </a:xfrm>
          <a:noFill/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5DA711-5619-9284-A520-17DC11C650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4185" y="404303"/>
            <a:ext cx="11123627" cy="7794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title (Montserrat Bold 32)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B0B2B2-419C-7E36-D058-47C871488F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832A0-79CF-4AB2-A86D-F6819D2BCB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449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clipart&#10;&#10;AI-generated content may be incorrect.">
            <a:extLst>
              <a:ext uri="{FF2B5EF4-FFF2-40B4-BE49-F238E27FC236}">
                <a16:creationId xmlns:a16="http://schemas.microsoft.com/office/drawing/2014/main" id="{E42C6E5B-5326-CCCF-1E52-660BB175093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403" y="6284021"/>
            <a:ext cx="2025193" cy="491315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739ED0F-6CEE-2120-DD02-C5ACB90DBA8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2" y="1777734"/>
            <a:ext cx="5181600" cy="4280166"/>
          </a:xfrm>
          <a:noFill/>
        </p:spPr>
        <p:txBody>
          <a:bodyPr/>
          <a:lstStyle>
            <a:lvl1pPr marL="0" indent="0">
              <a:buNone/>
              <a:defRPr b="0"/>
            </a:lvl1pPr>
          </a:lstStyle>
          <a:p>
            <a:r>
              <a:rPr lang="en-US"/>
              <a:t>Click to add text</a:t>
            </a:r>
          </a:p>
        </p:txBody>
      </p:sp>
      <p:pic>
        <p:nvPicPr>
          <p:cNvPr id="17" name="Picture 16" descr="Shape, rectangle&#10;&#10;AI-generated content may be incorrect.">
            <a:extLst>
              <a:ext uri="{FF2B5EF4-FFF2-40B4-BE49-F238E27FC236}">
                <a16:creationId xmlns:a16="http://schemas.microsoft.com/office/drawing/2014/main" id="{C84869AF-3B04-7930-AC6C-67733DA6452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56" y="4278630"/>
            <a:ext cx="5524926" cy="598170"/>
          </a:xfrm>
          <a:prstGeom prst="rect">
            <a:avLst/>
          </a:prstGeom>
        </p:spPr>
      </p:pic>
      <p:pic>
        <p:nvPicPr>
          <p:cNvPr id="15" name="Picture 14" descr="Icon&#10;&#10;AI-generated content may be incorrect.">
            <a:extLst>
              <a:ext uri="{FF2B5EF4-FFF2-40B4-BE49-F238E27FC236}">
                <a16:creationId xmlns:a16="http://schemas.microsoft.com/office/drawing/2014/main" id="{B9E25360-8E23-73D9-3B0A-4EF9BDA2F6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86" y="1701534"/>
            <a:ext cx="3457577" cy="37941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A04FA-5779-DE6C-E5E6-9759E76931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4185" y="404303"/>
            <a:ext cx="11123627" cy="7794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title (Montserrat Bold 32)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ADB6D2-F14C-34C1-5CB3-D8BD3F3713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832A0-79CF-4AB2-A86D-F6819D2BCB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416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F7B68F2-93E3-CE5F-87E2-9E4A6F38993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7" name="Picture 6" descr="Background pattern&#10;&#10;AI-generated content may be incorrect.">
            <a:extLst>
              <a:ext uri="{FF2B5EF4-FFF2-40B4-BE49-F238E27FC236}">
                <a16:creationId xmlns:a16="http://schemas.microsoft.com/office/drawing/2014/main" id="{917B789E-FD79-5094-099C-A184E2AC72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9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2864">
            <a:off x="4163284" y="958570"/>
            <a:ext cx="8202536" cy="5435807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DF33B15-7E3E-6392-BE7E-00FF4F29638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10800000">
            <a:off x="0" y="0"/>
            <a:ext cx="8879303" cy="6858000"/>
          </a:xfrm>
          <a:custGeom>
            <a:avLst/>
            <a:gdLst>
              <a:gd name="connsiteX0" fmla="*/ 8879303 w 8879303"/>
              <a:gd name="connsiteY0" fmla="*/ 6858000 h 6858000"/>
              <a:gd name="connsiteX1" fmla="*/ 0 w 8879303"/>
              <a:gd name="connsiteY1" fmla="*/ 6858000 h 6858000"/>
              <a:gd name="connsiteX2" fmla="*/ 1714500 w 8879303"/>
              <a:gd name="connsiteY2" fmla="*/ 0 h 6858000"/>
              <a:gd name="connsiteX3" fmla="*/ 8879303 w 8879303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79303" h="6858000">
                <a:moveTo>
                  <a:pt x="8879303" y="6858000"/>
                </a:moveTo>
                <a:lnTo>
                  <a:pt x="0" y="6858000"/>
                </a:lnTo>
                <a:lnTo>
                  <a:pt x="1714500" y="0"/>
                </a:lnTo>
                <a:lnTo>
                  <a:pt x="887930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EF1DFBB-FF22-84BF-8288-0F2B6882CA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278" y="1706601"/>
            <a:ext cx="6430341" cy="19468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title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A197E64-3652-9103-219E-346B83A7632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70278" y="3779897"/>
            <a:ext cx="6430341" cy="766660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subtitle</a:t>
            </a:r>
          </a:p>
        </p:txBody>
      </p:sp>
      <p:pic>
        <p:nvPicPr>
          <p:cNvPr id="13" name="Picture 12" descr="A picture containing text, clipart&#10;&#10;AI-generated content may be incorrect.">
            <a:extLst>
              <a:ext uri="{FF2B5EF4-FFF2-40B4-BE49-F238E27FC236}">
                <a16:creationId xmlns:a16="http://schemas.microsoft.com/office/drawing/2014/main" id="{C6827A5F-B296-C6AF-BD08-D802F8ED485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734" y="6284020"/>
            <a:ext cx="2025193" cy="49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6108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F7B68F2-93E3-CE5F-87E2-9E4A6F38993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632C29-012D-A044-AD59-40134856A27F}"/>
              </a:ext>
            </a:extLst>
          </p:cNvPr>
          <p:cNvSpPr/>
          <p:nvPr userDrawn="1"/>
        </p:nvSpPr>
        <p:spPr>
          <a:xfrm>
            <a:off x="5433450" y="0"/>
            <a:ext cx="675855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Background pattern&#10;&#10;AI-generated content may be incorrect.">
            <a:extLst>
              <a:ext uri="{FF2B5EF4-FFF2-40B4-BE49-F238E27FC236}">
                <a16:creationId xmlns:a16="http://schemas.microsoft.com/office/drawing/2014/main" id="{917B789E-FD79-5094-099C-A184E2AC72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61690">
            <a:off x="65914" y="-214690"/>
            <a:ext cx="5312172" cy="352036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EF1DFBB-FF22-84BF-8288-0F2B6882CA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7554" y="1650249"/>
            <a:ext cx="6430341" cy="19468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title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A197E64-3652-9103-219E-346B83A7632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97553" y="3695821"/>
            <a:ext cx="6430341" cy="766660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subtitle</a:t>
            </a:r>
          </a:p>
        </p:txBody>
      </p:sp>
      <p:pic>
        <p:nvPicPr>
          <p:cNvPr id="13" name="Picture 12" descr="A picture containing text, clipart&#10;&#10;AI-generated content may be incorrect.">
            <a:extLst>
              <a:ext uri="{FF2B5EF4-FFF2-40B4-BE49-F238E27FC236}">
                <a16:creationId xmlns:a16="http://schemas.microsoft.com/office/drawing/2014/main" id="{C6827A5F-B296-C6AF-BD08-D802F8ED485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40" y="6219666"/>
            <a:ext cx="2025193" cy="491315"/>
          </a:xfrm>
          <a:prstGeom prst="rect">
            <a:avLst/>
          </a:prstGeom>
        </p:spPr>
      </p:pic>
      <p:pic>
        <p:nvPicPr>
          <p:cNvPr id="2" name="Picture 1" descr="Icon&#10;&#10;AI-generated content may be incorrect.">
            <a:extLst>
              <a:ext uri="{FF2B5EF4-FFF2-40B4-BE49-F238E27FC236}">
                <a16:creationId xmlns:a16="http://schemas.microsoft.com/office/drawing/2014/main" id="{4EB402A1-6EA6-BDA4-3A08-3F0B98A0C92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93" y="1286252"/>
            <a:ext cx="4006015" cy="428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5341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A6DE059-97D8-0AD7-ECCE-B6E257C9D9B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199" y="4680283"/>
            <a:ext cx="10515599" cy="1287379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/>
            </a:lvl1pPr>
            <a:lvl2pPr marL="457200" indent="0">
              <a:buNone/>
              <a:defRPr/>
            </a:lvl2pPr>
          </a:lstStyle>
          <a:p>
            <a:r>
              <a:rPr lang="en-US"/>
              <a:t>Click to edit (Roboto bold 20pt)</a:t>
            </a:r>
          </a:p>
        </p:txBody>
      </p:sp>
      <p:pic>
        <p:nvPicPr>
          <p:cNvPr id="6" name="Picture 5" descr="A picture containing text, clipart&#10;&#10;AI-generated content may be incorrect.">
            <a:extLst>
              <a:ext uri="{FF2B5EF4-FFF2-40B4-BE49-F238E27FC236}">
                <a16:creationId xmlns:a16="http://schemas.microsoft.com/office/drawing/2014/main" id="{E42C6E5B-5326-CCCF-1E52-660BB175093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403" y="6284021"/>
            <a:ext cx="2025193" cy="491315"/>
          </a:xfrm>
          <a:prstGeom prst="rect">
            <a:avLst/>
          </a:prstGeom>
        </p:spPr>
      </p:pic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CAE5E7CF-24CD-6448-34AB-46459F38E881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838199" y="1302606"/>
            <a:ext cx="10515600" cy="328108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to add graph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FA35A1-6BB3-D376-F43F-F54077499F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4185" y="404303"/>
            <a:ext cx="11123627" cy="7794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title (Montserrat Bold 32)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A3159A-F1BC-D3F9-0B4C-9360F89A90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A3832A0-79CF-4AB2-A86D-F6819D2BCB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268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Background pattern&#10;&#10;AI-generated content may be incorrect.">
            <a:extLst>
              <a:ext uri="{FF2B5EF4-FFF2-40B4-BE49-F238E27FC236}">
                <a16:creationId xmlns:a16="http://schemas.microsoft.com/office/drawing/2014/main" id="{11A4DCF8-8FB4-FAE7-13E6-1B68876AA1E4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20" b="-321"/>
          <a:stretch/>
        </p:blipFill>
        <p:spPr>
          <a:xfrm rot="5400000">
            <a:off x="-194750" y="158657"/>
            <a:ext cx="4639061" cy="429768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49155FC-C3D6-BC94-C837-A47E07D25273}"/>
              </a:ext>
            </a:extLst>
          </p:cNvPr>
          <p:cNvSpPr/>
          <p:nvPr userDrawn="1"/>
        </p:nvSpPr>
        <p:spPr>
          <a:xfrm>
            <a:off x="0" y="4279769"/>
            <a:ext cx="12192000" cy="25782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Background pattern&#10;&#10;AI-generated content may be incorrect.">
            <a:extLst>
              <a:ext uri="{FF2B5EF4-FFF2-40B4-BE49-F238E27FC236}">
                <a16:creationId xmlns:a16="http://schemas.microsoft.com/office/drawing/2014/main" id="{3E92AC51-E8B8-05B0-6DE7-74B36DD6D884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20" b="-321"/>
          <a:stretch/>
        </p:blipFill>
        <p:spPr>
          <a:xfrm rot="16200000">
            <a:off x="7735658" y="2401661"/>
            <a:ext cx="4639061" cy="429768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988FB27-38EA-7EAE-8D9C-31A91E8E6FF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10259" y="294843"/>
            <a:ext cx="11371478" cy="58797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CBC243-B48B-51D4-3C78-820C87CF9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185" y="404303"/>
            <a:ext cx="11123627" cy="77946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4B2F9B-E39A-21B8-1B49-899009B026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4186" y="1240221"/>
            <a:ext cx="11123627" cy="4632678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415DB8-FD1C-7C62-EA1D-3B9952137F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7A3832A0-79CF-4AB2-A86D-F6819D2BCB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636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7" r:id="rId2"/>
    <p:sldLayoutId id="2147483658" r:id="rId3"/>
    <p:sldLayoutId id="2147483650" r:id="rId4"/>
    <p:sldLayoutId id="2147483662" r:id="rId5"/>
    <p:sldLayoutId id="2147483663" r:id="rId6"/>
    <p:sldLayoutId id="2147483664" r:id="rId7"/>
    <p:sldLayoutId id="2147483665" r:id="rId8"/>
    <p:sldLayoutId id="2147483661" r:id="rId9"/>
    <p:sldLayoutId id="2147483667" r:id="rId10"/>
    <p:sldLayoutId id="2147483670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accent1"/>
          </a:solidFill>
          <a:latin typeface="Montserrat" panose="00000500000000000000" pitchFamily="2" charset="0"/>
          <a:ea typeface="Roboto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000" b="1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theredboa.blogspot.com/2014/10/mojo-monday-from-here-to-there.html" TargetMode="External"/><Relationship Id="rId7" Type="http://schemas.openxmlformats.org/officeDocument/2006/relationships/hyperlink" Target="https://creativecommons.org/licenses/by-nc-nd/3.0/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creativecommons.org/licenses/by-nd/3.0/" TargetMode="External"/><Relationship Id="rId5" Type="http://schemas.openxmlformats.org/officeDocument/2006/relationships/hyperlink" Target="https://nrecclessmith.com/2015/01/15/dont-forget-the-pauses/" TargetMode="Externa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4.em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oleObject" Target="https://covgov.sharepoint.com/sites/TM-GOV-OfficeofDataGovernanceandAnalytics-External/Shared%20Documents/General/CDO/Data%20Governance%20Framework/Data%20Governance%20Council/2025/August%2021,%202025/Purview_ApplicationService-sample-data.csv" TargetMode="External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wpixel.com/search/policy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covgov.sharepoint.com/sites/ODGADataGovernanceResourcesExternal/_layouts/15/stream.aspx?id=%2Fsites%2FODGADataGovernanceResourcesExternal%2FShared%20Documents%2FVideo%20Library%2FODGA%20July%202025%20Lunch%20and%20Learn%20Understanding%20Virginia%27s%20Government%20Data%20Collection%20and%20Dissemination%20Practices%20Act%2D20250716%5F164543%2DMeeting%20Recording%2Emp4&amp;referrer=StreamWebApp%2EWeb&amp;referrerScenario=AddressBarCopied%2Eview%2E793188d1%2D6ba0%2D428a%2Da650%2Dd9195723939c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jpe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27542-8C3B-9B12-8285-A09AED723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 Governance Council Meeting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5A908B-4C10-8554-7AE6-317F2D416D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Roboto"/>
                <a:ea typeface="Roboto"/>
                <a:cs typeface="Roboto"/>
              </a:rPr>
              <a:t>August 21, 2025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C2FBD9-C39C-24BB-BD84-A105E5EA9EB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Virginia Office of Data Governance and Analytics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A964F4-989C-D22F-EFDC-744A5E05EA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9203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64058DC-DA5F-DE1A-C7B1-909767CD2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Before vs After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1895A3-2E90-E7C8-B9BD-A78A72A8230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2 hours per table</a:t>
            </a:r>
          </a:p>
          <a:p>
            <a:r>
              <a:rPr lang="en-US"/>
              <a:t>Manual effort</a:t>
            </a:r>
          </a:p>
        </p:txBody>
      </p:sp>
      <p:pic>
        <p:nvPicPr>
          <p:cNvPr id="7" name="Content Placeholder 5" descr="A black and white image of a woman smiling and holding a sign that says &quot;I smile to hide how completely overwhelmed I am.&quot;">
            <a:extLst>
              <a:ext uri="{FF2B5EF4-FFF2-40B4-BE49-F238E27FC236}">
                <a16:creationId xmlns:a16="http://schemas.microsoft.com/office/drawing/2014/main" id="{C8A917B4-C920-E1CA-D98F-DA7A417691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30403" y="2601021"/>
            <a:ext cx="3026029" cy="3026029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043606-1DA7-C119-D2EE-C16DD9C6795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/>
              <a:t>5 minutes</a:t>
            </a:r>
          </a:p>
          <a:p>
            <a:r>
              <a:rPr lang="en-US"/>
              <a:t>Automated</a:t>
            </a:r>
          </a:p>
          <a:p>
            <a:endParaRPr lang="en-US"/>
          </a:p>
        </p:txBody>
      </p:sp>
      <p:pic>
        <p:nvPicPr>
          <p:cNvPr id="10" name="Picture 9" descr="A green frog laying on his back on a leaf as if to show relaxing">
            <a:extLst>
              <a:ext uri="{FF2B5EF4-FFF2-40B4-BE49-F238E27FC236}">
                <a16:creationId xmlns:a16="http://schemas.microsoft.com/office/drawing/2014/main" id="{B9CA8E5A-8A9A-E6F3-D066-3B5DE11E06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612003" y="3420424"/>
            <a:ext cx="3842893" cy="22840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5D88EB6-7A03-CAEC-7DF6-3EECDFDFFDB9}"/>
              </a:ext>
            </a:extLst>
          </p:cNvPr>
          <p:cNvSpPr txBox="1"/>
          <p:nvPr/>
        </p:nvSpPr>
        <p:spPr>
          <a:xfrm>
            <a:off x="5612003" y="5757394"/>
            <a:ext cx="38428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5" tooltip="https://nrecclessmith.com/2015/01/15/dont-forget-the-pauses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6" tooltip="https://creativecommons.org/licenses/by-nd/3.0/"/>
              </a:rPr>
              <a:t>CC BY-ND</a:t>
            </a:r>
            <a:endParaRPr lang="en-US" sz="9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8E001B-C9AB-1C8A-B9C0-1609C9875571}"/>
              </a:ext>
            </a:extLst>
          </p:cNvPr>
          <p:cNvSpPr txBox="1"/>
          <p:nvPr/>
        </p:nvSpPr>
        <p:spPr>
          <a:xfrm>
            <a:off x="430403" y="5704486"/>
            <a:ext cx="3026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theredboa.blogspot.com/2014/10/mojo-monday-from-here-to-there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7" tooltip="https://creativecommons.org/licenses/by-nc-nd/3.0/"/>
              </a:rPr>
              <a:t>CC BY-NC-ND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998448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7E8642F-EF30-0668-EC88-2C5BCCA12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129" y="209144"/>
            <a:ext cx="10515601" cy="1099869"/>
          </a:xfrm>
        </p:spPr>
        <p:txBody>
          <a:bodyPr/>
          <a:lstStyle/>
          <a:p>
            <a:r>
              <a:rPr lang="en-US"/>
              <a:t>Learning Language Model (LLM) Prompts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DE41FB5-8A9F-D01E-19D4-0AEDFB6E648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24707" y="1475740"/>
          <a:ext cx="10542586" cy="3906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9864">
                  <a:extLst>
                    <a:ext uri="{9D8B030D-6E8A-4147-A177-3AD203B41FA5}">
                      <a16:colId xmlns:a16="http://schemas.microsoft.com/office/drawing/2014/main" val="2006058212"/>
                    </a:ext>
                  </a:extLst>
                </a:gridCol>
                <a:gridCol w="7522722">
                  <a:extLst>
                    <a:ext uri="{9D8B030D-6E8A-4147-A177-3AD203B41FA5}">
                      <a16:colId xmlns:a16="http://schemas.microsoft.com/office/drawing/2014/main" val="4612459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Task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Prompt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2751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/>
                        <a:t>Data Dictionary Generation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Create a comprehensive data dictionary for the following dataset columns: [column list]. For each column, provide: field name, data type, description, business rules, valid values/ranges, data source, and any dependencies. Format as a structured table.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3896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/>
                        <a:t>Metadata Quality Assessment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Analyze this metadata catalog and identify: missing descriptions, inconsistent naming conventions, incomplete lineage information, and outdated documentation. Provide a prioritized remediation plan with specific recommendations.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22394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/>
                        <a:t>Business Glossary Creation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Generate business term definitions for this domain: [domain]. Include: term name, definition, business context, related terms, data steward, and usage examples. Ensure definitions are accessible to non-technical stakeholders.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83345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/>
                        <a:t>Data Classification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Classify this dataset according to our data sensitivity levels: [provide classification framework]. For each field, assign: sensitivity level, regulatory requirements (GDPR, CCPA, etc.), retention period, and access controls needed.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41344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2378041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F1679-74D3-61F5-70DB-ED10CAC62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195" y="290983"/>
            <a:ext cx="10515601" cy="129147"/>
          </a:xfrm>
        </p:spPr>
        <p:txBody>
          <a:bodyPr>
            <a:noAutofit/>
          </a:bodyPr>
          <a:lstStyle/>
          <a:p>
            <a:br>
              <a:rPr lang="en-US" sz="2000" dirty="0"/>
            </a:br>
            <a:r>
              <a:rPr lang="en-US" sz="2000" dirty="0"/>
              <a:t>  Example of metadata update using API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DADF45A-0B29-73D7-6196-B82EA187A5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0176" y="889686"/>
            <a:ext cx="6163046" cy="4688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311BB9-6B3A-9169-97AD-2E90289BD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C347-801E-4BFF-A654-577564CDA1C5}" type="slidenum">
              <a:rPr lang="en-US" smtClean="0"/>
              <a:t>12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AB2115-9FC5-8452-9083-031D7A642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5130" y="1198606"/>
            <a:ext cx="4578670" cy="31880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86135045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DA2D4-9E60-8716-D706-B9391EC82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482" y="228599"/>
            <a:ext cx="10515601" cy="439995"/>
          </a:xfrm>
        </p:spPr>
        <p:txBody>
          <a:bodyPr>
            <a:normAutofit/>
          </a:bodyPr>
          <a:lstStyle/>
          <a:p>
            <a:r>
              <a:rPr lang="en-US" sz="1400" dirty="0"/>
              <a:t>    Manual Update of metadata and import option</a:t>
            </a:r>
          </a:p>
        </p:txBody>
      </p:sp>
      <p:pic>
        <p:nvPicPr>
          <p:cNvPr id="5" name="Screen Recording 4">
            <a:hlinkClick r:id="" action="ppaction://media"/>
            <a:extLst>
              <a:ext uri="{FF2B5EF4-FFF2-40B4-BE49-F238E27FC236}">
                <a16:creationId xmlns:a16="http://schemas.microsoft.com/office/drawing/2014/main" id="{05EC4E72-FFC0-0E2D-CD52-1C3582CAC64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6700" y="828368"/>
            <a:ext cx="8023225" cy="451326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AAEE68-1928-F681-921E-1F88C1D6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C347-801E-4BFF-A654-577564CDA1C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149038"/>
      </p:ext>
    </p:extLst>
  </p:cSld>
  <p:clrMapOvr>
    <a:masterClrMapping/>
  </p:clrMapOvr>
  <p:transition spd="slow" advTm="23849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4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0C2D8-BD8A-3A5A-F13E-DAA0F3CB3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482" y="228599"/>
            <a:ext cx="10515601" cy="365125"/>
          </a:xfrm>
        </p:spPr>
        <p:txBody>
          <a:bodyPr>
            <a:normAutofit/>
          </a:bodyPr>
          <a:lstStyle/>
          <a:p>
            <a:r>
              <a:rPr lang="en-US" sz="1200" dirty="0"/>
              <a:t>Demo-Update description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D4983-D358-99FA-EC4A-B34A830AF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C347-801E-4BFF-A654-577564CDA1C5}" type="slidenum">
              <a:rPr lang="en-US" smtClean="0"/>
              <a:t>14</a:t>
            </a:fld>
            <a:endParaRPr lang="en-US"/>
          </a:p>
        </p:txBody>
      </p:sp>
      <p:pic>
        <p:nvPicPr>
          <p:cNvPr id="8" name="Screen Recording 7">
            <a:hlinkClick r:id="" action="ppaction://media"/>
            <a:extLst>
              <a:ext uri="{FF2B5EF4-FFF2-40B4-BE49-F238E27FC236}">
                <a16:creationId xmlns:a16="http://schemas.microsoft.com/office/drawing/2014/main" id="{6A01D0ED-4A65-15D0-3A23-6364C671B2C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4806" y="593724"/>
            <a:ext cx="8007350" cy="4513263"/>
          </a:xfrm>
        </p:spPr>
      </p:pic>
    </p:spTree>
    <p:extLst>
      <p:ext uri="{BB962C8B-B14F-4D97-AF65-F5344CB8AC3E}">
        <p14:creationId xmlns:p14="http://schemas.microsoft.com/office/powerpoint/2010/main" val="2688201133"/>
      </p:ext>
    </p:extLst>
  </p:cSld>
  <p:clrMapOvr>
    <a:masterClrMapping/>
  </p:clrMapOvr>
  <p:transition spd="slow" advTm="19641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6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0EB02-E2A8-1BDE-780E-B3C48F11A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865" y="346756"/>
            <a:ext cx="10515601" cy="818368"/>
          </a:xfrm>
        </p:spPr>
        <p:txBody>
          <a:bodyPr>
            <a:normAutofit/>
          </a:bodyPr>
          <a:lstStyle/>
          <a:p>
            <a:r>
              <a:rPr lang="en-US" sz="2400" dirty="0"/>
              <a:t>Bulk upload limitations and APIs in rescue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034F36E-F464-B2CD-DE71-1108625681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01504" y="1083366"/>
            <a:ext cx="10542587" cy="11495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9C0072-DD79-6F8E-B8D0-9D0B323D6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13082C-741B-2DD8-9659-D52B646467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866" y="3518452"/>
            <a:ext cx="4708316" cy="2627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A84D0C47-CC2A-C607-1A78-24B7CFA891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0224079"/>
              </p:ext>
            </p:extLst>
          </p:nvPr>
        </p:nvGraphicFramePr>
        <p:xfrm>
          <a:off x="5729288" y="4087813"/>
          <a:ext cx="1068387" cy="928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showAsIcon="1" r:id="rId6" imgW="774000" imgH="672480" progId="Excel.SheetMacroEnabled.12">
                  <p:link updateAutomatic="1"/>
                </p:oleObj>
              </mc:Choice>
              <mc:Fallback>
                <p:oleObj name="Macro-Enabled Worksheet" showAsIcon="1" r:id="rId6" imgW="774000" imgH="672480" progId="Excel.SheetMacroEnabled.12">
                  <p:link updateAutomatic="1"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A84D0C47-CC2A-C607-1A78-24B7CFA891F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729288" y="4087813"/>
                        <a:ext cx="1068387" cy="928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3C0B48B2-AA7D-E76A-D990-F2F18A10CF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504" y="2298254"/>
            <a:ext cx="10890280" cy="10933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9779655-43EC-BE22-3D86-1E5A4C1E90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53014" y="3518452"/>
            <a:ext cx="3826452" cy="2627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Screen Recording 2">
            <a:hlinkClick r:id="" action="ppaction://media"/>
            <a:extLst>
              <a:ext uri="{FF2B5EF4-FFF2-40B4-BE49-F238E27FC236}">
                <a16:creationId xmlns:a16="http://schemas.microsoft.com/office/drawing/2014/main" id="{39393F82-346D-47B0-41D7-373A6FE657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75" y="0"/>
            <a:ext cx="12184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523775"/>
      </p:ext>
    </p:extLst>
  </p:cSld>
  <p:clrMapOvr>
    <a:masterClrMapping/>
  </p:clrMapOvr>
  <p:transition spd="slow" advTm="13740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4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E97F-AAAB-9D3B-4584-74CCFB8BD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482" y="228600"/>
            <a:ext cx="10515601" cy="744170"/>
          </a:xfrm>
        </p:spPr>
        <p:txBody>
          <a:bodyPr>
            <a:normAutofit/>
          </a:bodyPr>
          <a:lstStyle/>
          <a:p>
            <a:r>
              <a:rPr lang="en-US" sz="2000" dirty="0"/>
              <a:t>  API examples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772F632-FE4B-F874-C14E-95823E7F0A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40125" y="2584125"/>
            <a:ext cx="5352958" cy="30187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AB5AEA-77F7-0EBC-939C-555B832E6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FC347-801E-4BFF-A654-577564CDA1C5}" type="slidenum">
              <a:rPr lang="en-US" smtClean="0"/>
              <a:t>16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3BB50C-6EC8-7419-E646-4FD6BB1FE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716" y="972770"/>
            <a:ext cx="10515601" cy="1387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011539-5CD3-539C-E244-632C9189C2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717" y="2584126"/>
            <a:ext cx="4697342" cy="3301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62746388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363DD-A995-F976-74CD-5C5FEBFF3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278" y="1706601"/>
            <a:ext cx="7598233" cy="1946853"/>
          </a:xfrm>
        </p:spPr>
        <p:txBody>
          <a:bodyPr>
            <a:noAutofit/>
          </a:bodyPr>
          <a:lstStyle/>
          <a:p>
            <a:r>
              <a:rPr lang="en-US" sz="4000"/>
              <a:t>Virginia Government Data Collection and Dissemination Practices Act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ED4F13-ED35-5082-8310-9F8DCCBAF1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GDCDPA</a:t>
            </a:r>
          </a:p>
        </p:txBody>
      </p:sp>
    </p:spTree>
    <p:extLst>
      <p:ext uri="{BB962C8B-B14F-4D97-AF65-F5344CB8AC3E}">
        <p14:creationId xmlns:p14="http://schemas.microsoft.com/office/powerpoint/2010/main" val="18764230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56749CB-2A90-1626-70B9-49EC0F9C9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209" y="228600"/>
            <a:ext cx="10121874" cy="1099868"/>
          </a:xfrm>
        </p:spPr>
        <p:txBody>
          <a:bodyPr anchor="b">
            <a:normAutofit/>
          </a:bodyPr>
          <a:lstStyle/>
          <a:p>
            <a:r>
              <a:rPr lang="en-US" sz="3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is the GDCDPA?</a:t>
            </a:r>
            <a:endParaRPr lang="en-US" sz="3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C6369E-9A01-36A1-AF76-5F5812723110}"/>
              </a:ext>
            </a:extLst>
          </p:cNvPr>
          <p:cNvSpPr txBox="1"/>
          <p:nvPr/>
        </p:nvSpPr>
        <p:spPr>
          <a:xfrm>
            <a:off x="780767" y="1393520"/>
            <a:ext cx="4951379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Government Data Collection and Dissemination Practices Act (Code of Virginia § 2.2-3800 et seq.) is Virginia's comprehensive privacy law governing how state and local agencies handle personal information.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DF3BD9F-6350-501F-361F-F34B215494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0767" y="3240426"/>
            <a:ext cx="4924541" cy="2068765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>
                <a:effectLst/>
              </a:rPr>
              <a:t>Why is ODGA offering this training?</a:t>
            </a:r>
          </a:p>
          <a:p>
            <a:pPr marL="0" indent="0">
              <a:buNone/>
            </a:pPr>
            <a:r>
              <a:rPr lang="en-US" sz="1600" b="0">
                <a:effectLst/>
              </a:rPr>
              <a:t>§ 2.2-203.2:4 “The purpose of the Office shall be to (</a:t>
            </a:r>
            <a:r>
              <a:rPr lang="en-US" sz="1600" b="0" err="1">
                <a:effectLst/>
              </a:rPr>
              <a:t>i</a:t>
            </a:r>
            <a:r>
              <a:rPr lang="en-US" sz="1600" b="0">
                <a:effectLst/>
              </a:rPr>
              <a:t>) improve compliance with the Government Data Collection and Dissemination Practices Act (§ 2.2-3800 et seq.)”</a:t>
            </a:r>
          </a:p>
          <a:p>
            <a:pPr marL="0" marR="0" indent="457200">
              <a:buNone/>
            </a:pPr>
            <a:endParaRPr lang="en-US" sz="2000">
              <a:effectLst/>
            </a:endParaRPr>
          </a:p>
          <a:p>
            <a:pPr marL="0" indent="0">
              <a:buNone/>
            </a:pPr>
            <a:endParaRPr lang="en-US" sz="2000"/>
          </a:p>
        </p:txBody>
      </p:sp>
      <p:pic>
        <p:nvPicPr>
          <p:cNvPr id="3" name="Picture 2" descr="Law books section in library">
            <a:extLst>
              <a:ext uri="{FF2B5EF4-FFF2-40B4-BE49-F238E27FC236}">
                <a16:creationId xmlns:a16="http://schemas.microsoft.com/office/drawing/2014/main" id="{A85A02A0-AA99-699D-FEBE-1EEAB17E4B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5989" y="1731522"/>
            <a:ext cx="4301413" cy="3741145"/>
          </a:xfrm>
          <a:prstGeom prst="rect">
            <a:avLst/>
          </a:prstGeom>
          <a:noFill/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BACBB2-6217-8023-B8AB-3E9EBEA7FD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5855" y="6139584"/>
            <a:ext cx="1819563" cy="58737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0AD6BFB-C89A-440F-A8C7-F3E1F5F418EA}" type="datetime1">
              <a:rPr lang="en-US" smtClean="0"/>
              <a:pPr>
                <a:spcAft>
                  <a:spcPts val="600"/>
                </a:spcAft>
              </a:pPr>
              <a:t>9/12/2025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0710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F09D7-8D59-126B-C439-E81C67B3C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223" y="335603"/>
            <a:ext cx="10515601" cy="1099869"/>
          </a:xfrm>
        </p:spPr>
        <p:txBody>
          <a:bodyPr>
            <a:normAutofit/>
          </a:bodyPr>
          <a:lstStyle/>
          <a:p>
            <a:r>
              <a:rPr lang="en-US"/>
              <a:t>🔓 Generally Permissible Sharing</a:t>
            </a:r>
            <a:br>
              <a:rPr lang="en-US"/>
            </a:b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3123-A858-8329-A3CA-9C96DB86E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2A302-AF3C-4074-92F7-4CDF9E54CC1A}" type="slidenum">
              <a:rPr lang="en-US" smtClean="0"/>
              <a:t>19</a:t>
            </a:fld>
            <a:endParaRPr lang="en-US"/>
          </a:p>
        </p:txBody>
      </p:sp>
      <p:graphicFrame>
        <p:nvGraphicFramePr>
          <p:cNvPr id="5" name="Diagram 4" descr="Graphic stating &quot;within agency for routine administrative purposes, between agencies when necessary for the receiving agency's official duties, statistical purposes when individual identities are removed, FOIA compliance: information subject to public disclosure, Legal requirements: court orders, subpeonas, or other legal mandates.&quot;">
            <a:extLst>
              <a:ext uri="{FF2B5EF4-FFF2-40B4-BE49-F238E27FC236}">
                <a16:creationId xmlns:a16="http://schemas.microsoft.com/office/drawing/2014/main" id="{8A68A22C-5ADD-4A5B-4BD9-F4750670C3EC}"/>
              </a:ext>
            </a:extLst>
          </p:cNvPr>
          <p:cNvGraphicFramePr/>
          <p:nvPr/>
        </p:nvGraphicFramePr>
        <p:xfrm>
          <a:off x="1307176" y="719666"/>
          <a:ext cx="9321800" cy="6001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12509188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6881E85-B0C2-2D44-0527-79B2D31B4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826" y="271914"/>
            <a:ext cx="10515601" cy="1099869"/>
          </a:xfrm>
        </p:spPr>
        <p:txBody>
          <a:bodyPr/>
          <a:lstStyle/>
          <a:p>
            <a:r>
              <a:rPr lang="en-US"/>
              <a:t>Agenda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7B0F1942-AE61-8EBE-BF6D-A0A47B3B8F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4651374"/>
              </p:ext>
            </p:extLst>
          </p:nvPr>
        </p:nvGraphicFramePr>
        <p:xfrm>
          <a:off x="2177256" y="1555591"/>
          <a:ext cx="6743700" cy="4572000"/>
        </p:xfrm>
        <a:graphic>
          <a:graphicData uri="http://schemas.openxmlformats.org/drawingml/2006/table">
            <a:tbl>
              <a:tblPr firstRow="1" firstCol="1" bandRow="1"/>
              <a:tblGrid>
                <a:gridCol w="2282825">
                  <a:extLst>
                    <a:ext uri="{9D8B030D-6E8A-4147-A177-3AD203B41FA5}">
                      <a16:colId xmlns:a16="http://schemas.microsoft.com/office/drawing/2014/main" val="3638106809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val="672471401"/>
                    </a:ext>
                  </a:extLst>
                </a:gridCol>
                <a:gridCol w="2460625">
                  <a:extLst>
                    <a:ext uri="{9D8B030D-6E8A-4147-A177-3AD203B41FA5}">
                      <a16:colId xmlns:a16="http://schemas.microsoft.com/office/drawing/2014/main" val="428005645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80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Roboto"/>
                          <a:ea typeface="Times New Roman" panose="02020603050405020304" pitchFamily="18" charset="0"/>
                          <a:cs typeface="Times New Roman"/>
                        </a:rPr>
                        <a:t>Agenda item</a:t>
                      </a:r>
                      <a:endParaRPr lang="en-US" sz="1200" b="1">
                        <a:solidFill>
                          <a:srgbClr val="054362"/>
                        </a:solidFill>
                        <a:effectLst/>
                        <a:latin typeface="Roboto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5A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80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Roboto"/>
                          <a:ea typeface="Times New Roman" panose="02020603050405020304" pitchFamily="18" charset="0"/>
                          <a:cs typeface="Times New Roman"/>
                        </a:rPr>
                        <a:t>Facilitator</a:t>
                      </a:r>
                      <a:endParaRPr lang="en-US" sz="1200" b="1">
                        <a:solidFill>
                          <a:srgbClr val="054362"/>
                        </a:solidFill>
                        <a:effectLst/>
                        <a:latin typeface="Roboto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5A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80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Roboto"/>
                          <a:ea typeface="Times New Roman" panose="02020603050405020304" pitchFamily="18" charset="0"/>
                          <a:cs typeface="Times New Roman"/>
                        </a:rPr>
                        <a:t>Content</a:t>
                      </a:r>
                      <a:endParaRPr lang="en-US" sz="1200" b="1">
                        <a:solidFill>
                          <a:srgbClr val="054362"/>
                        </a:solidFill>
                        <a:effectLst/>
                        <a:latin typeface="Roboto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5A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91541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Roboto"/>
                          <a:ea typeface="Roboto"/>
                          <a:cs typeface="Times New Roman"/>
                        </a:rPr>
                        <a:t>1:00 PM: Order of Business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Roboto"/>
                          <a:ea typeface="Roboto"/>
                          <a:cs typeface="Times New Roman"/>
                        </a:rPr>
                        <a:t>Marcus Thornton (ODGA)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Roboto"/>
                          <a:ea typeface="Roboto"/>
                          <a:cs typeface="Times New Roman"/>
                        </a:rPr>
                        <a:t>Welcome, Roll Call, Objectives of Meeting, </a:t>
                      </a:r>
                      <a:r>
                        <a:rPr lang="en-US" sz="1200" err="1">
                          <a:effectLst/>
                          <a:latin typeface="Roboto"/>
                          <a:ea typeface="Roboto"/>
                          <a:cs typeface="Times New Roman"/>
                        </a:rPr>
                        <a:t>etc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935516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1:10 PM: ODGA Updates</a:t>
                      </a:r>
                      <a:endParaRPr lang="en-US" sz="12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Roboto"/>
                          <a:ea typeface="Roboto"/>
                          <a:cs typeface="Times New Roman"/>
                        </a:rPr>
                        <a:t>Marcus Thornton, Jessi Bailey, Chris Burroughs (ODGA)</a:t>
                      </a:r>
                      <a:endParaRPr lang="en-US" sz="1200">
                        <a:effectLst/>
                        <a:latin typeface="Roboto"/>
                        <a:ea typeface="Robot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Roboto"/>
                          <a:ea typeface="Roboto"/>
                          <a:cs typeface="Times New Roman"/>
                        </a:rPr>
                        <a:t>Data Governance Award Winners, Open Data Portal, Data Governance, and more</a:t>
                      </a:r>
                      <a:endParaRPr lang="en-US" sz="12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637444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1:20 PM:  Streamline your Data Governance:  Automating Metadata with AP and API’s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Roboto"/>
                          <a:ea typeface="Roboto"/>
                          <a:cs typeface="Times New Roman"/>
                        </a:rPr>
                        <a:t>Shwetha </a:t>
                      </a:r>
                      <a:r>
                        <a:rPr lang="en-US" sz="1200" err="1">
                          <a:effectLst/>
                          <a:latin typeface="Roboto"/>
                          <a:ea typeface="Roboto"/>
                          <a:cs typeface="Times New Roman"/>
                        </a:rPr>
                        <a:t>Tadimalla</a:t>
                      </a:r>
                      <a:r>
                        <a:rPr lang="en-US" sz="1200">
                          <a:effectLst/>
                          <a:latin typeface="Roboto"/>
                          <a:ea typeface="Roboto"/>
                          <a:cs typeface="Times New Roman"/>
                        </a:rPr>
                        <a:t> and Atiq Rahaman (ODGA)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Roboto"/>
                          <a:ea typeface="Roboto"/>
                          <a:cs typeface="Times New Roman"/>
                        </a:rPr>
                        <a:t>Updates in ODGA’s instance of Microsoft Purview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733795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Roboto"/>
                          <a:ea typeface="Roboto"/>
                          <a:cs typeface="Times New Roman"/>
                        </a:rPr>
                        <a:t>1:40 PM: Government Data Collection and Dissemination Practices Act Update</a:t>
                      </a:r>
                      <a:endParaRPr lang="en-US" sz="1200">
                        <a:effectLst/>
                        <a:latin typeface="Roboto"/>
                        <a:ea typeface="Robot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Roboto"/>
                          <a:ea typeface="Roboto"/>
                          <a:cs typeface="Times New Roman"/>
                        </a:rPr>
                        <a:t>Chris Burroughs (ODGA)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Roboto"/>
                          <a:ea typeface="Roboto"/>
                          <a:cs typeface="Times New Roman"/>
                        </a:rPr>
                        <a:t>Updates on ODGA progress of agency compliance for the act</a:t>
                      </a:r>
                      <a:endParaRPr lang="en-US" sz="1200">
                        <a:effectLst/>
                        <a:latin typeface="Roboto"/>
                        <a:ea typeface="Robot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089363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Roboto"/>
                          <a:ea typeface="Roboto"/>
                          <a:cs typeface="Times New Roman"/>
                        </a:rPr>
                        <a:t>1:55 PM: Break</a:t>
                      </a:r>
                      <a:endParaRPr lang="en-US" sz="12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Roboto"/>
                          <a:ea typeface="Roboto"/>
                          <a:cs typeface="Times New Roman"/>
                        </a:rPr>
                        <a:t>Break</a:t>
                      </a:r>
                      <a:endParaRPr lang="en-US" sz="12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  <a:latin typeface="Roboto"/>
                          <a:ea typeface="Roboto"/>
                          <a:cs typeface="Times New Roman"/>
                        </a:rPr>
                        <a:t>Break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278033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Roboto"/>
                          <a:ea typeface="Roboto"/>
                          <a:cs typeface="Times New Roman"/>
                        </a:rPr>
                        <a:t>2:05 PM: </a:t>
                      </a: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effectLst/>
                          <a:latin typeface="Roboto"/>
                        </a:rPr>
                        <a:t>Project Update: Substance Use Disorder Abatement </a:t>
                      </a:r>
                      <a:endParaRPr lang="en-US" sz="12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Roboto"/>
                          <a:ea typeface="Roboto"/>
                          <a:cs typeface="Times New Roman"/>
                        </a:rPr>
                        <a:t>Guest Speaker from Deloitte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Roboto"/>
                          <a:ea typeface="Roboto"/>
                          <a:cs typeface="Times New Roman"/>
                        </a:rPr>
                        <a:t>Information about the project</a:t>
                      </a:r>
                      <a:endParaRPr lang="en-US" sz="12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893662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Roboto"/>
                          <a:ea typeface="Roboto"/>
                          <a:cs typeface="Times New Roman"/>
                        </a:rPr>
                        <a:t>2:10 PM: ODGA Events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Roboto"/>
                          <a:ea typeface="Roboto"/>
                          <a:cs typeface="Times New Roman"/>
                        </a:rPr>
                        <a:t>Jessi Bailey (ODGA)</a:t>
                      </a:r>
                      <a:endParaRPr lang="en-US" sz="1200">
                        <a:effectLst/>
                        <a:latin typeface="Roboto"/>
                        <a:ea typeface="Roboto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Roboto"/>
                          <a:ea typeface="Roboto"/>
                          <a:cs typeface="Times New Roman"/>
                        </a:rPr>
                        <a:t>Upcoming Events</a:t>
                      </a:r>
                      <a:endParaRPr lang="en-US" sz="12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798006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Roboto"/>
                          <a:ea typeface="Roboto"/>
                          <a:cs typeface="Times New Roman"/>
                        </a:rPr>
                        <a:t>2:20 PM: Public and Member Comment. Meeting Adjournment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Roboto"/>
                          <a:ea typeface="Roboto"/>
                          <a:cs typeface="Times New Roman"/>
                        </a:rPr>
                        <a:t>Marcus Thornton (ODGA)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Roboto"/>
                          <a:ea typeface="Roboto"/>
                          <a:cs typeface="Times New Roman"/>
                        </a:rPr>
                        <a:t>N/A</a:t>
                      </a:r>
                      <a:endParaRPr lang="en-US" sz="12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78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44478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773588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27975-FA79-A8CC-2F96-2C65FD983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317" y="357192"/>
            <a:ext cx="10515601" cy="1099869"/>
          </a:xfrm>
        </p:spPr>
        <p:txBody>
          <a:bodyPr>
            <a:normAutofit/>
          </a:bodyPr>
          <a:lstStyle/>
          <a:p>
            <a:r>
              <a:rPr lang="en-US"/>
              <a:t>Collection and Sharing is Allowed for “Proper Purpose”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E0142C-3642-6D0B-F2A9-B6197D573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317" y="1585654"/>
            <a:ext cx="10542917" cy="451351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/>
              <a:t>Streamline administrative processes to improve the efficiency and efficacy of services, access to services, eligibility determinations for services, and service delivery</a:t>
            </a:r>
          </a:p>
          <a:p>
            <a:pPr marL="457200" indent="-457200">
              <a:buFont typeface="+mj-lt"/>
              <a:buAutoNum type="arabicPeriod"/>
            </a:pPr>
            <a:r>
              <a:rPr lang="en-US"/>
              <a:t>Reduce paperwork and administrative burdens on applicants for and recipients of public services</a:t>
            </a:r>
          </a:p>
          <a:p>
            <a:pPr marL="457200" indent="-457200">
              <a:buFont typeface="+mj-lt"/>
              <a:buAutoNum type="arabicPeriod"/>
            </a:pPr>
            <a:r>
              <a:rPr lang="en-US"/>
              <a:t>Improve the efficiency and efficacy of the management of public programs</a:t>
            </a:r>
          </a:p>
          <a:p>
            <a:pPr marL="457200" indent="-457200">
              <a:buFont typeface="+mj-lt"/>
              <a:buAutoNum type="arabicPeriod"/>
            </a:pPr>
            <a:r>
              <a:rPr lang="en-US"/>
              <a:t>Prevent fraud and improve auditing capabilities</a:t>
            </a:r>
          </a:p>
          <a:p>
            <a:pPr marL="457200" indent="-457200">
              <a:buFont typeface="+mj-lt"/>
              <a:buAutoNum type="arabicPeriod"/>
            </a:pPr>
            <a:r>
              <a:rPr lang="en-US"/>
              <a:t>Conduct outcomes-related research</a:t>
            </a:r>
          </a:p>
          <a:p>
            <a:pPr marL="457200" indent="-457200">
              <a:buFont typeface="+mj-lt"/>
              <a:buAutoNum type="arabicPeriod"/>
            </a:pPr>
            <a:r>
              <a:rPr lang="en-US"/>
              <a:t>Develop quantifiable data to aid in policy development and decision making to promote the most efficient and effective use of resources</a:t>
            </a:r>
          </a:p>
          <a:p>
            <a:pPr marL="457200" indent="-457200">
              <a:buFont typeface="+mj-lt"/>
              <a:buAutoNum type="arabicPeriod"/>
            </a:pPr>
            <a:r>
              <a:rPr lang="en-US"/>
              <a:t>Perform data analytics regarding any of the purposes set forth in this definition.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B6489A-F661-7E94-93A7-953BF0F39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2A302-AF3C-4074-92F7-4CDF9E54CC1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631219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266AA-811D-1FF5-AEBE-B298375FE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⚠️ Prohibited Disclosures</a:t>
            </a:r>
          </a:p>
        </p:txBody>
      </p:sp>
      <p:graphicFrame>
        <p:nvGraphicFramePr>
          <p:cNvPr id="5" name="Content Placeholder 4" descr="List stating:&#10;- Not directly related to the receiving party's official duties&#10;- Would violate the individual's reasonal expectation of privac&#10;-Prohibited by other laws or regulations&#10;-For commercial or non-governmental purposes&#10;-Without proper authorization or legal basis">
            <a:extLst>
              <a:ext uri="{FF2B5EF4-FFF2-40B4-BE49-F238E27FC236}">
                <a16:creationId xmlns:a16="http://schemas.microsoft.com/office/drawing/2014/main" id="{C51F24F6-1090-E2CC-C60B-E97DB358BA4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33400" y="1239839"/>
          <a:ext cx="10148777" cy="4253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64E5B2-1A90-F81A-AA59-C8CB337A5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2A302-AF3C-4074-92F7-4CDF9E54CC1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091215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167FF942-9429-95BF-3C6A-BFBF5A278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955" y="228600"/>
            <a:ext cx="10207128" cy="1099868"/>
          </a:xfrm>
        </p:spPr>
        <p:txBody>
          <a:bodyPr/>
          <a:lstStyle/>
          <a:p>
            <a:r>
              <a:rPr lang="en-US"/>
              <a:t>Web Privacy Policy Required</a:t>
            </a:r>
          </a:p>
        </p:txBody>
      </p:sp>
      <p:pic>
        <p:nvPicPr>
          <p:cNvPr id="6" name="Picture 5" descr="A person working on a computer. The computer says &quot;Privacy Policy&quot; in large letters.">
            <a:extLst>
              <a:ext uri="{FF2B5EF4-FFF2-40B4-BE49-F238E27FC236}">
                <a16:creationId xmlns:a16="http://schemas.microsoft.com/office/drawing/2014/main" id="{09629910-42A8-AEE3-318A-DB83434CB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585955" y="1486818"/>
            <a:ext cx="4466080" cy="3884364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CA19B-044E-1D91-1D5F-B18B1EC932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38799" y="1447800"/>
            <a:ext cx="5181600" cy="4506686"/>
          </a:xfrm>
        </p:spPr>
        <p:txBody>
          <a:bodyPr>
            <a:normAutofit fontScale="92500" lnSpcReduction="20000"/>
          </a:bodyPr>
          <a:lstStyle/>
          <a:p>
            <a:r>
              <a:rPr lang="en-US" sz="2600" b="0"/>
              <a:t>“ Every public body, as defined in § 2.2-3701, that has an Internet website associated with that public body shall develop an Internet privacy policy and an Internet privacy policy statement that explains the policy to the public. </a:t>
            </a:r>
          </a:p>
          <a:p>
            <a:r>
              <a:rPr lang="en-US" sz="2600" b="0"/>
              <a:t>The policy shall be consistent with the requirements of this chapter. The statement shall be made available on the public body's website in a conspicuous manner.”</a:t>
            </a:r>
          </a:p>
          <a:p>
            <a:r>
              <a:rPr lang="en-US" sz="2600" b="0"/>
              <a:t>VITA can provide a privacy policy template</a:t>
            </a:r>
          </a:p>
          <a:p>
            <a:endParaRPr lang="en-US" sz="26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B55A07-2D57-E2C9-A1E4-FC94FB1F68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5855" y="6139584"/>
            <a:ext cx="1819563" cy="587375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8915341D-BFDF-466B-B45A-4B3697D917E0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173055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9/12/2025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73055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77816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E61F8F-3DA7-03D9-6966-49444E9275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A3832A0-79CF-4AB2-A86D-F6819D2BCBA5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663A1D-BA14-B2A4-DA9B-9429953F6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94" y="446637"/>
            <a:ext cx="7873695" cy="571353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051A6DA-F645-9C85-6355-4FB09527AB51}"/>
              </a:ext>
            </a:extLst>
          </p:cNvPr>
          <p:cNvSpPr txBox="1"/>
          <p:nvPr/>
        </p:nvSpPr>
        <p:spPr>
          <a:xfrm>
            <a:off x="8169707" y="1410149"/>
            <a:ext cx="338137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hlinkClick r:id="rId4"/>
              </a:rPr>
              <a:t>ODGA July 2025 Lunch and Learn Understanding Virginia's Government Data Collection and Dissemination Practices Act-20250716_164543-Meeting Recording.mp4</a:t>
            </a:r>
            <a:endParaRPr lang="en-US" sz="1400"/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99EEEE6C-8117-79A1-DAC6-E2B1777EBDFB}"/>
              </a:ext>
            </a:extLst>
          </p:cNvPr>
          <p:cNvSpPr/>
          <p:nvPr/>
        </p:nvSpPr>
        <p:spPr>
          <a:xfrm rot="18716087">
            <a:off x="3905251" y="3606057"/>
            <a:ext cx="1333500" cy="36195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0DBCAD-5FAB-CD93-C1B1-F5B1AA895CBC}"/>
              </a:ext>
            </a:extLst>
          </p:cNvPr>
          <p:cNvSpPr txBox="1"/>
          <p:nvPr/>
        </p:nvSpPr>
        <p:spPr>
          <a:xfrm>
            <a:off x="8169707" y="3028951"/>
            <a:ext cx="3162300" cy="20313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/>
              <a:t>NEWS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/>
              <a:t>New </a:t>
            </a:r>
            <a:r>
              <a:rPr lang="en-US"/>
              <a:t>Data Literacy Video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	Per Capita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Data Literacy videos will be uploaded to COVLC in September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265CD1-81E1-D5E9-F641-03D65EB2C387}"/>
              </a:ext>
            </a:extLst>
          </p:cNvPr>
          <p:cNvSpPr txBox="1"/>
          <p:nvPr/>
        </p:nvSpPr>
        <p:spPr>
          <a:xfrm>
            <a:off x="8169707" y="5260258"/>
            <a:ext cx="33813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Next Virginia Data Collection and Dissemination Practices Act Lunch and Learn: October 8th</a:t>
            </a:r>
          </a:p>
        </p:txBody>
      </p:sp>
    </p:spTree>
    <p:extLst>
      <p:ext uri="{BB962C8B-B14F-4D97-AF65-F5344CB8AC3E}">
        <p14:creationId xmlns:p14="http://schemas.microsoft.com/office/powerpoint/2010/main" val="94297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60F29-58C0-73C3-0FC5-2EEA8755E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Showcase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18E0CD-9250-43EB-F75D-72E9B339CE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1758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6D3E3-0F46-5D7B-BC28-53FE2B470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Substance Use Disorder Abatement (SUDA) Demo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A40D70-FB4F-5E38-7230-9DA8FF661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4635" y="4768069"/>
            <a:ext cx="6430341" cy="76666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9749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7F773-56C2-8B95-249C-5BB22AD168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8AB48-0AEE-C02F-ECAD-293BEEEA8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45973"/>
            <a:ext cx="10515600" cy="676275"/>
          </a:xfrm>
        </p:spPr>
        <p:txBody>
          <a:bodyPr/>
          <a:lstStyle/>
          <a:p>
            <a:pPr lvl="0">
              <a:defRPr/>
            </a:pPr>
            <a:r>
              <a:rPr lang="en-US" sz="2800">
                <a:latin typeface="Roboto"/>
                <a:ea typeface="Roboto"/>
                <a:cs typeface="Roboto"/>
              </a:rPr>
              <a:t>Substance Use Disorder Abatement (SUDA) Analytics Platform</a:t>
            </a:r>
            <a:endParaRPr lang="en-US" sz="280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C2265363-6C20-F938-6218-1FA2BC24923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610" r="1381" b="-229"/>
          <a:stretch>
            <a:fillRect/>
          </a:stretch>
        </p:blipFill>
        <p:spPr>
          <a:xfrm>
            <a:off x="1464590" y="2354063"/>
            <a:ext cx="3099661" cy="1819741"/>
          </a:xfrm>
          <a:prstGeom prst="rect">
            <a:avLst/>
          </a:prstGeom>
        </p:spPr>
      </p:pic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A902564C-B57D-6066-B294-DAFD984B258C}"/>
              </a:ext>
            </a:extLst>
          </p:cNvPr>
          <p:cNvSpPr/>
          <p:nvPr/>
        </p:nvSpPr>
        <p:spPr>
          <a:xfrm>
            <a:off x="836612" y="1046938"/>
            <a:ext cx="10357778" cy="44450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20075"/>
              </a:buClr>
              <a:buSzTx/>
              <a:buFontTx/>
              <a:buNone/>
              <a:tabLst/>
              <a:defRPr/>
            </a:pPr>
            <a:r>
              <a:rPr kumimoji="0" lang="en-US" sz="2000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Accelerating</a:t>
            </a:r>
            <a:r>
              <a:rPr lang="en-US" sz="2000" i="1">
                <a:solidFill>
                  <a:schemeClr val="tx1"/>
                </a:solidFill>
                <a:latin typeface="Roboto"/>
                <a:ea typeface="Roboto"/>
                <a:cs typeface="Roboto"/>
              </a:rPr>
              <a:t> Virginia’s fight against the opioid and substance use crisis.</a:t>
            </a:r>
            <a:endParaRPr kumimoji="0" lang="en-US" sz="2000" i="1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61B6050-D10D-4E5A-26A9-A2A6459A735E}"/>
              </a:ext>
            </a:extLst>
          </p:cNvPr>
          <p:cNvGrpSpPr/>
          <p:nvPr/>
        </p:nvGrpSpPr>
        <p:grpSpPr>
          <a:xfrm>
            <a:off x="6327857" y="3201493"/>
            <a:ext cx="2468880" cy="1502023"/>
            <a:chOff x="10061662" y="1675000"/>
            <a:chExt cx="2468880" cy="150202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C3A7BE7-45BA-7F06-795C-1B41DF5664F5}"/>
                </a:ext>
              </a:extLst>
            </p:cNvPr>
            <p:cNvSpPr/>
            <p:nvPr/>
          </p:nvSpPr>
          <p:spPr>
            <a:xfrm>
              <a:off x="10061662" y="2354063"/>
              <a:ext cx="2468880" cy="822960"/>
            </a:xfrm>
            <a:prstGeom prst="rect">
              <a:avLst/>
            </a:prstGeom>
            <a:noFill/>
            <a:ln w="6350" algn="ctr">
              <a:noFill/>
              <a:miter lim="800000"/>
              <a:headEnd type="none" w="sm" len="sm"/>
              <a:tailEnd type="none" w="sm" len="sm"/>
            </a:ln>
          </p:spPr>
          <p:txBody>
            <a:bodyPr wrap="square" lIns="45720" tIns="0" rIns="45720" bIns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5970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Enhance stakeholder collaboration and information sharing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grpSp>
          <p:nvGrpSpPr>
            <p:cNvPr id="8" name="Graphic 4">
              <a:extLst>
                <a:ext uri="{FF2B5EF4-FFF2-40B4-BE49-F238E27FC236}">
                  <a16:creationId xmlns:a16="http://schemas.microsoft.com/office/drawing/2014/main" id="{C6007E92-5E84-FA70-05BD-D667E60EA323}"/>
                </a:ext>
              </a:extLst>
            </p:cNvPr>
            <p:cNvGrpSpPr/>
            <p:nvPr/>
          </p:nvGrpSpPr>
          <p:grpSpPr>
            <a:xfrm>
              <a:off x="11021782" y="1675000"/>
              <a:ext cx="548640" cy="548640"/>
              <a:chOff x="4045469" y="918179"/>
              <a:chExt cx="362309" cy="361971"/>
            </a:xfrm>
            <a:solidFill>
              <a:srgbClr val="005970"/>
            </a:solidFill>
          </p:grpSpPr>
          <p:sp>
            <p:nvSpPr>
              <p:cNvPr id="26" name="Graphic 4">
                <a:extLst>
                  <a:ext uri="{FF2B5EF4-FFF2-40B4-BE49-F238E27FC236}">
                    <a16:creationId xmlns:a16="http://schemas.microsoft.com/office/drawing/2014/main" id="{B5484743-FF14-5793-C8AE-9DE8142B4A17}"/>
                  </a:ext>
                </a:extLst>
              </p:cNvPr>
              <p:cNvSpPr/>
              <p:nvPr/>
            </p:nvSpPr>
            <p:spPr>
              <a:xfrm>
                <a:off x="4288925" y="1126297"/>
                <a:ext cx="16613" cy="16598"/>
              </a:xfrm>
              <a:custGeom>
                <a:avLst/>
                <a:gdLst>
                  <a:gd name="connsiteX0" fmla="*/ 16614 w 16613"/>
                  <a:gd name="connsiteY0" fmla="*/ 8299 h 16598"/>
                  <a:gd name="connsiteX1" fmla="*/ 8307 w 16613"/>
                  <a:gd name="connsiteY1" fmla="*/ 16598 h 16598"/>
                  <a:gd name="connsiteX2" fmla="*/ 0 w 16613"/>
                  <a:gd name="connsiteY2" fmla="*/ 8299 h 16598"/>
                  <a:gd name="connsiteX3" fmla="*/ 8307 w 16613"/>
                  <a:gd name="connsiteY3" fmla="*/ 0 h 16598"/>
                  <a:gd name="connsiteX4" fmla="*/ 16614 w 16613"/>
                  <a:gd name="connsiteY4" fmla="*/ 8299 h 1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13" h="16598">
                    <a:moveTo>
                      <a:pt x="16614" y="8299"/>
                    </a:moveTo>
                    <a:cubicBezTo>
                      <a:pt x="16614" y="12883"/>
                      <a:pt x="12895" y="16598"/>
                      <a:pt x="8307" y="16598"/>
                    </a:cubicBezTo>
                    <a:cubicBezTo>
                      <a:pt x="3719" y="16598"/>
                      <a:pt x="0" y="12883"/>
                      <a:pt x="0" y="8299"/>
                    </a:cubicBezTo>
                    <a:cubicBezTo>
                      <a:pt x="0" y="3716"/>
                      <a:pt x="3719" y="0"/>
                      <a:pt x="8307" y="0"/>
                    </a:cubicBezTo>
                    <a:cubicBezTo>
                      <a:pt x="12895" y="0"/>
                      <a:pt x="16614" y="3716"/>
                      <a:pt x="16614" y="8299"/>
                    </a:cubicBezTo>
                    <a:close/>
                  </a:path>
                </a:pathLst>
              </a:custGeom>
              <a:grpFill/>
              <a:ln w="63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27" name="Graphic 4">
                <a:extLst>
                  <a:ext uri="{FF2B5EF4-FFF2-40B4-BE49-F238E27FC236}">
                    <a16:creationId xmlns:a16="http://schemas.microsoft.com/office/drawing/2014/main" id="{851471F3-5B05-F29B-9E80-290D8851AD3F}"/>
                  </a:ext>
                </a:extLst>
              </p:cNvPr>
              <p:cNvSpPr/>
              <p:nvPr/>
            </p:nvSpPr>
            <p:spPr>
              <a:xfrm>
                <a:off x="4218636" y="996702"/>
                <a:ext cx="16613" cy="16598"/>
              </a:xfrm>
              <a:custGeom>
                <a:avLst/>
                <a:gdLst>
                  <a:gd name="connsiteX0" fmla="*/ 8307 w 16613"/>
                  <a:gd name="connsiteY0" fmla="*/ 16598 h 16598"/>
                  <a:gd name="connsiteX1" fmla="*/ 16614 w 16613"/>
                  <a:gd name="connsiteY1" fmla="*/ 8299 h 16598"/>
                  <a:gd name="connsiteX2" fmla="*/ 8307 w 16613"/>
                  <a:gd name="connsiteY2" fmla="*/ 0 h 16598"/>
                  <a:gd name="connsiteX3" fmla="*/ 0 w 16613"/>
                  <a:gd name="connsiteY3" fmla="*/ 8299 h 16598"/>
                  <a:gd name="connsiteX4" fmla="*/ 0 w 16613"/>
                  <a:gd name="connsiteY4" fmla="*/ 8299 h 16598"/>
                  <a:gd name="connsiteX5" fmla="*/ 8307 w 16613"/>
                  <a:gd name="connsiteY5" fmla="*/ 16598 h 1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613" h="16598">
                    <a:moveTo>
                      <a:pt x="8307" y="16598"/>
                    </a:moveTo>
                    <a:cubicBezTo>
                      <a:pt x="12780" y="16598"/>
                      <a:pt x="16614" y="12768"/>
                      <a:pt x="16614" y="8299"/>
                    </a:cubicBezTo>
                    <a:cubicBezTo>
                      <a:pt x="16614" y="3830"/>
                      <a:pt x="12780" y="0"/>
                      <a:pt x="8307" y="0"/>
                    </a:cubicBezTo>
                    <a:cubicBezTo>
                      <a:pt x="3834" y="0"/>
                      <a:pt x="0" y="3830"/>
                      <a:pt x="0" y="8299"/>
                    </a:cubicBezTo>
                    <a:cubicBezTo>
                      <a:pt x="0" y="8299"/>
                      <a:pt x="0" y="8299"/>
                      <a:pt x="0" y="8299"/>
                    </a:cubicBezTo>
                    <a:cubicBezTo>
                      <a:pt x="0" y="12768"/>
                      <a:pt x="3834" y="16598"/>
                      <a:pt x="8307" y="16598"/>
                    </a:cubicBezTo>
                    <a:close/>
                  </a:path>
                </a:pathLst>
              </a:custGeom>
              <a:grpFill/>
              <a:ln w="63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28" name="Graphic 4">
                <a:extLst>
                  <a:ext uri="{FF2B5EF4-FFF2-40B4-BE49-F238E27FC236}">
                    <a16:creationId xmlns:a16="http://schemas.microsoft.com/office/drawing/2014/main" id="{9E92D433-F3BD-616E-B1C9-A5A0C27AFD62}"/>
                  </a:ext>
                </a:extLst>
              </p:cNvPr>
              <p:cNvSpPr/>
              <p:nvPr/>
            </p:nvSpPr>
            <p:spPr>
              <a:xfrm>
                <a:off x="4148347" y="1126297"/>
                <a:ext cx="16613" cy="16598"/>
              </a:xfrm>
              <a:custGeom>
                <a:avLst/>
                <a:gdLst>
                  <a:gd name="connsiteX0" fmla="*/ 8307 w 16613"/>
                  <a:gd name="connsiteY0" fmla="*/ 16598 h 16598"/>
                  <a:gd name="connsiteX1" fmla="*/ 16614 w 16613"/>
                  <a:gd name="connsiteY1" fmla="*/ 8299 h 16598"/>
                  <a:gd name="connsiteX2" fmla="*/ 8307 w 16613"/>
                  <a:gd name="connsiteY2" fmla="*/ 0 h 16598"/>
                  <a:gd name="connsiteX3" fmla="*/ 0 w 16613"/>
                  <a:gd name="connsiteY3" fmla="*/ 8299 h 16598"/>
                  <a:gd name="connsiteX4" fmla="*/ 0 w 16613"/>
                  <a:gd name="connsiteY4" fmla="*/ 8299 h 16598"/>
                  <a:gd name="connsiteX5" fmla="*/ 8307 w 16613"/>
                  <a:gd name="connsiteY5" fmla="*/ 16598 h 1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613" h="16598">
                    <a:moveTo>
                      <a:pt x="8307" y="16598"/>
                    </a:moveTo>
                    <a:cubicBezTo>
                      <a:pt x="12780" y="16598"/>
                      <a:pt x="16614" y="12768"/>
                      <a:pt x="16614" y="8299"/>
                    </a:cubicBezTo>
                    <a:cubicBezTo>
                      <a:pt x="16614" y="3830"/>
                      <a:pt x="12780" y="0"/>
                      <a:pt x="8307" y="0"/>
                    </a:cubicBezTo>
                    <a:cubicBezTo>
                      <a:pt x="3834" y="0"/>
                      <a:pt x="0" y="3830"/>
                      <a:pt x="0" y="8299"/>
                    </a:cubicBezTo>
                    <a:cubicBezTo>
                      <a:pt x="0" y="8299"/>
                      <a:pt x="0" y="8299"/>
                      <a:pt x="0" y="8299"/>
                    </a:cubicBezTo>
                    <a:cubicBezTo>
                      <a:pt x="0" y="12768"/>
                      <a:pt x="3834" y="16598"/>
                      <a:pt x="8307" y="16598"/>
                    </a:cubicBezTo>
                    <a:close/>
                  </a:path>
                </a:pathLst>
              </a:custGeom>
              <a:grpFill/>
              <a:ln w="63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29" name="Graphic 4">
                <a:extLst>
                  <a:ext uri="{FF2B5EF4-FFF2-40B4-BE49-F238E27FC236}">
                    <a16:creationId xmlns:a16="http://schemas.microsoft.com/office/drawing/2014/main" id="{A03CA634-1667-61CA-5DB2-F64A70209B71}"/>
                  </a:ext>
                </a:extLst>
              </p:cNvPr>
              <p:cNvSpPr/>
              <p:nvPr/>
            </p:nvSpPr>
            <p:spPr>
              <a:xfrm>
                <a:off x="4045469" y="918179"/>
                <a:ext cx="362309" cy="361971"/>
              </a:xfrm>
              <a:custGeom>
                <a:avLst/>
                <a:gdLst>
                  <a:gd name="connsiteX0" fmla="*/ 181474 w 362309"/>
                  <a:gd name="connsiteY0" fmla="*/ 0 h 361971"/>
                  <a:gd name="connsiteX1" fmla="*/ 0 w 362309"/>
                  <a:gd name="connsiteY1" fmla="*/ 180667 h 361971"/>
                  <a:gd name="connsiteX2" fmla="*/ 180836 w 362309"/>
                  <a:gd name="connsiteY2" fmla="*/ 361972 h 361971"/>
                  <a:gd name="connsiteX3" fmla="*/ 362310 w 362309"/>
                  <a:gd name="connsiteY3" fmla="*/ 181305 h 361971"/>
                  <a:gd name="connsiteX4" fmla="*/ 362310 w 362309"/>
                  <a:gd name="connsiteY4" fmla="*/ 181305 h 361971"/>
                  <a:gd name="connsiteX5" fmla="*/ 181474 w 362309"/>
                  <a:gd name="connsiteY5" fmla="*/ 0 h 361971"/>
                  <a:gd name="connsiteX6" fmla="*/ 251764 w 362309"/>
                  <a:gd name="connsiteY6" fmla="*/ 195350 h 361971"/>
                  <a:gd name="connsiteX7" fmla="*/ 272850 w 362309"/>
                  <a:gd name="connsiteY7" fmla="*/ 216417 h 361971"/>
                  <a:gd name="connsiteX8" fmla="*/ 251764 w 362309"/>
                  <a:gd name="connsiteY8" fmla="*/ 237484 h 361971"/>
                  <a:gd name="connsiteX9" fmla="*/ 230677 w 362309"/>
                  <a:gd name="connsiteY9" fmla="*/ 216417 h 361971"/>
                  <a:gd name="connsiteX10" fmla="*/ 230677 w 362309"/>
                  <a:gd name="connsiteY10" fmla="*/ 216417 h 361971"/>
                  <a:gd name="connsiteX11" fmla="*/ 251764 w 362309"/>
                  <a:gd name="connsiteY11" fmla="*/ 195350 h 361971"/>
                  <a:gd name="connsiteX12" fmla="*/ 251764 w 362309"/>
                  <a:gd name="connsiteY12" fmla="*/ 195350 h 361971"/>
                  <a:gd name="connsiteX13" fmla="*/ 251764 w 362309"/>
                  <a:gd name="connsiteY13" fmla="*/ 195350 h 361971"/>
                  <a:gd name="connsiteX14" fmla="*/ 181474 w 362309"/>
                  <a:gd name="connsiteY14" fmla="*/ 65755 h 361971"/>
                  <a:gd name="connsiteX15" fmla="*/ 202561 w 362309"/>
                  <a:gd name="connsiteY15" fmla="*/ 86822 h 361971"/>
                  <a:gd name="connsiteX16" fmla="*/ 181474 w 362309"/>
                  <a:gd name="connsiteY16" fmla="*/ 107889 h 361971"/>
                  <a:gd name="connsiteX17" fmla="*/ 160388 w 362309"/>
                  <a:gd name="connsiteY17" fmla="*/ 86822 h 361971"/>
                  <a:gd name="connsiteX18" fmla="*/ 160388 w 362309"/>
                  <a:gd name="connsiteY18" fmla="*/ 86822 h 361971"/>
                  <a:gd name="connsiteX19" fmla="*/ 181474 w 362309"/>
                  <a:gd name="connsiteY19" fmla="*/ 65755 h 361971"/>
                  <a:gd name="connsiteX20" fmla="*/ 147608 w 362309"/>
                  <a:gd name="connsiteY20" fmla="*/ 142363 h 361971"/>
                  <a:gd name="connsiteX21" fmla="*/ 173806 w 362309"/>
                  <a:gd name="connsiteY21" fmla="*/ 114273 h 361971"/>
                  <a:gd name="connsiteX22" fmla="*/ 189142 w 362309"/>
                  <a:gd name="connsiteY22" fmla="*/ 114273 h 361971"/>
                  <a:gd name="connsiteX23" fmla="*/ 215341 w 362309"/>
                  <a:gd name="connsiteY23" fmla="*/ 142363 h 361971"/>
                  <a:gd name="connsiteX24" fmla="*/ 215341 w 362309"/>
                  <a:gd name="connsiteY24" fmla="*/ 146832 h 361971"/>
                  <a:gd name="connsiteX25" fmla="*/ 208951 w 362309"/>
                  <a:gd name="connsiteY25" fmla="*/ 153216 h 361971"/>
                  <a:gd name="connsiteX26" fmla="*/ 202561 w 362309"/>
                  <a:gd name="connsiteY26" fmla="*/ 146832 h 361971"/>
                  <a:gd name="connsiteX27" fmla="*/ 202561 w 362309"/>
                  <a:gd name="connsiteY27" fmla="*/ 142363 h 361971"/>
                  <a:gd name="connsiteX28" fmla="*/ 189142 w 362309"/>
                  <a:gd name="connsiteY28" fmla="*/ 127041 h 361971"/>
                  <a:gd name="connsiteX29" fmla="*/ 173806 w 362309"/>
                  <a:gd name="connsiteY29" fmla="*/ 127041 h 361971"/>
                  <a:gd name="connsiteX30" fmla="*/ 160388 w 362309"/>
                  <a:gd name="connsiteY30" fmla="*/ 142363 h 361971"/>
                  <a:gd name="connsiteX31" fmla="*/ 160388 w 362309"/>
                  <a:gd name="connsiteY31" fmla="*/ 146832 h 361971"/>
                  <a:gd name="connsiteX32" fmla="*/ 153998 w 362309"/>
                  <a:gd name="connsiteY32" fmla="*/ 153216 h 361971"/>
                  <a:gd name="connsiteX33" fmla="*/ 147608 w 362309"/>
                  <a:gd name="connsiteY33" fmla="*/ 146832 h 361971"/>
                  <a:gd name="connsiteX34" fmla="*/ 147608 w 362309"/>
                  <a:gd name="connsiteY34" fmla="*/ 142363 h 361971"/>
                  <a:gd name="connsiteX35" fmla="*/ 111185 w 362309"/>
                  <a:gd name="connsiteY35" fmla="*/ 195350 h 361971"/>
                  <a:gd name="connsiteX36" fmla="*/ 132272 w 362309"/>
                  <a:gd name="connsiteY36" fmla="*/ 216417 h 361971"/>
                  <a:gd name="connsiteX37" fmla="*/ 111185 w 362309"/>
                  <a:gd name="connsiteY37" fmla="*/ 237484 h 361971"/>
                  <a:gd name="connsiteX38" fmla="*/ 90098 w 362309"/>
                  <a:gd name="connsiteY38" fmla="*/ 216417 h 361971"/>
                  <a:gd name="connsiteX39" fmla="*/ 90098 w 362309"/>
                  <a:gd name="connsiteY39" fmla="*/ 216417 h 361971"/>
                  <a:gd name="connsiteX40" fmla="*/ 111185 w 362309"/>
                  <a:gd name="connsiteY40" fmla="*/ 195350 h 361971"/>
                  <a:gd name="connsiteX41" fmla="*/ 145052 w 362309"/>
                  <a:gd name="connsiteY41" fmla="*/ 276426 h 361971"/>
                  <a:gd name="connsiteX42" fmla="*/ 138662 w 362309"/>
                  <a:gd name="connsiteY42" fmla="*/ 282810 h 361971"/>
                  <a:gd name="connsiteX43" fmla="*/ 132272 w 362309"/>
                  <a:gd name="connsiteY43" fmla="*/ 276426 h 361971"/>
                  <a:gd name="connsiteX44" fmla="*/ 132272 w 362309"/>
                  <a:gd name="connsiteY44" fmla="*/ 271958 h 361971"/>
                  <a:gd name="connsiteX45" fmla="*/ 118853 w 362309"/>
                  <a:gd name="connsiteY45" fmla="*/ 256636 h 361971"/>
                  <a:gd name="connsiteX46" fmla="*/ 103517 w 362309"/>
                  <a:gd name="connsiteY46" fmla="*/ 256636 h 361971"/>
                  <a:gd name="connsiteX47" fmla="*/ 90098 w 362309"/>
                  <a:gd name="connsiteY47" fmla="*/ 271958 h 361971"/>
                  <a:gd name="connsiteX48" fmla="*/ 90098 w 362309"/>
                  <a:gd name="connsiteY48" fmla="*/ 276426 h 361971"/>
                  <a:gd name="connsiteX49" fmla="*/ 83708 w 362309"/>
                  <a:gd name="connsiteY49" fmla="*/ 282810 h 361971"/>
                  <a:gd name="connsiteX50" fmla="*/ 77318 w 362309"/>
                  <a:gd name="connsiteY50" fmla="*/ 276426 h 361971"/>
                  <a:gd name="connsiteX51" fmla="*/ 77318 w 362309"/>
                  <a:gd name="connsiteY51" fmla="*/ 271958 h 361971"/>
                  <a:gd name="connsiteX52" fmla="*/ 103517 w 362309"/>
                  <a:gd name="connsiteY52" fmla="*/ 243868 h 361971"/>
                  <a:gd name="connsiteX53" fmla="*/ 118853 w 362309"/>
                  <a:gd name="connsiteY53" fmla="*/ 243868 h 361971"/>
                  <a:gd name="connsiteX54" fmla="*/ 145052 w 362309"/>
                  <a:gd name="connsiteY54" fmla="*/ 271958 h 361971"/>
                  <a:gd name="connsiteX55" fmla="*/ 145052 w 362309"/>
                  <a:gd name="connsiteY55" fmla="*/ 276426 h 361971"/>
                  <a:gd name="connsiteX56" fmla="*/ 212785 w 362309"/>
                  <a:gd name="connsiteY56" fmla="*/ 230462 h 361971"/>
                  <a:gd name="connsiteX57" fmla="*/ 208951 w 362309"/>
                  <a:gd name="connsiteY57" fmla="*/ 229185 h 361971"/>
                  <a:gd name="connsiteX58" fmla="*/ 182113 w 362309"/>
                  <a:gd name="connsiteY58" fmla="*/ 206841 h 361971"/>
                  <a:gd name="connsiteX59" fmla="*/ 154637 w 362309"/>
                  <a:gd name="connsiteY59" fmla="*/ 227908 h 361971"/>
                  <a:gd name="connsiteX60" fmla="*/ 150803 w 362309"/>
                  <a:gd name="connsiteY60" fmla="*/ 229185 h 361971"/>
                  <a:gd name="connsiteX61" fmla="*/ 145691 w 362309"/>
                  <a:gd name="connsiteY61" fmla="*/ 226631 h 361971"/>
                  <a:gd name="connsiteX62" fmla="*/ 146969 w 362309"/>
                  <a:gd name="connsiteY62" fmla="*/ 217694 h 361971"/>
                  <a:gd name="connsiteX63" fmla="*/ 175723 w 362309"/>
                  <a:gd name="connsiteY63" fmla="*/ 195350 h 361971"/>
                  <a:gd name="connsiteX64" fmla="*/ 175723 w 362309"/>
                  <a:gd name="connsiteY64" fmla="*/ 168537 h 361971"/>
                  <a:gd name="connsiteX65" fmla="*/ 182113 w 362309"/>
                  <a:gd name="connsiteY65" fmla="*/ 162153 h 361971"/>
                  <a:gd name="connsiteX66" fmla="*/ 188503 w 362309"/>
                  <a:gd name="connsiteY66" fmla="*/ 168537 h 361971"/>
                  <a:gd name="connsiteX67" fmla="*/ 188503 w 362309"/>
                  <a:gd name="connsiteY67" fmla="*/ 195350 h 361971"/>
                  <a:gd name="connsiteX68" fmla="*/ 217258 w 362309"/>
                  <a:gd name="connsiteY68" fmla="*/ 218971 h 361971"/>
                  <a:gd name="connsiteX69" fmla="*/ 217897 w 362309"/>
                  <a:gd name="connsiteY69" fmla="*/ 227908 h 361971"/>
                  <a:gd name="connsiteX70" fmla="*/ 217897 w 362309"/>
                  <a:gd name="connsiteY70" fmla="*/ 227908 h 361971"/>
                  <a:gd name="connsiteX71" fmla="*/ 212785 w 362309"/>
                  <a:gd name="connsiteY71" fmla="*/ 230462 h 361971"/>
                  <a:gd name="connsiteX72" fmla="*/ 212785 w 362309"/>
                  <a:gd name="connsiteY72" fmla="*/ 230462 h 361971"/>
                  <a:gd name="connsiteX73" fmla="*/ 286270 w 362309"/>
                  <a:gd name="connsiteY73" fmla="*/ 276426 h 361971"/>
                  <a:gd name="connsiteX74" fmla="*/ 279880 w 362309"/>
                  <a:gd name="connsiteY74" fmla="*/ 282810 h 361971"/>
                  <a:gd name="connsiteX75" fmla="*/ 273490 w 362309"/>
                  <a:gd name="connsiteY75" fmla="*/ 276426 h 361971"/>
                  <a:gd name="connsiteX76" fmla="*/ 273490 w 362309"/>
                  <a:gd name="connsiteY76" fmla="*/ 271958 h 361971"/>
                  <a:gd name="connsiteX77" fmla="*/ 260071 w 362309"/>
                  <a:gd name="connsiteY77" fmla="*/ 256636 h 361971"/>
                  <a:gd name="connsiteX78" fmla="*/ 244735 w 362309"/>
                  <a:gd name="connsiteY78" fmla="*/ 256636 h 361971"/>
                  <a:gd name="connsiteX79" fmla="*/ 231316 w 362309"/>
                  <a:gd name="connsiteY79" fmla="*/ 271958 h 361971"/>
                  <a:gd name="connsiteX80" fmla="*/ 231316 w 362309"/>
                  <a:gd name="connsiteY80" fmla="*/ 276426 h 361971"/>
                  <a:gd name="connsiteX81" fmla="*/ 224926 w 362309"/>
                  <a:gd name="connsiteY81" fmla="*/ 282810 h 361971"/>
                  <a:gd name="connsiteX82" fmla="*/ 218536 w 362309"/>
                  <a:gd name="connsiteY82" fmla="*/ 276426 h 361971"/>
                  <a:gd name="connsiteX83" fmla="*/ 218536 w 362309"/>
                  <a:gd name="connsiteY83" fmla="*/ 271958 h 361971"/>
                  <a:gd name="connsiteX84" fmla="*/ 244735 w 362309"/>
                  <a:gd name="connsiteY84" fmla="*/ 243868 h 361971"/>
                  <a:gd name="connsiteX85" fmla="*/ 260071 w 362309"/>
                  <a:gd name="connsiteY85" fmla="*/ 243868 h 361971"/>
                  <a:gd name="connsiteX86" fmla="*/ 286270 w 362309"/>
                  <a:gd name="connsiteY86" fmla="*/ 271958 h 361971"/>
                  <a:gd name="connsiteX87" fmla="*/ 286270 w 362309"/>
                  <a:gd name="connsiteY87" fmla="*/ 276426 h 36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</a:cxnLst>
                <a:rect l="l" t="t" r="r" b="b"/>
                <a:pathLst>
                  <a:path w="362309" h="361971">
                    <a:moveTo>
                      <a:pt x="181474" y="0"/>
                    </a:moveTo>
                    <a:cubicBezTo>
                      <a:pt x="81152" y="0"/>
                      <a:pt x="0" y="81077"/>
                      <a:pt x="0" y="180667"/>
                    </a:cubicBezTo>
                    <a:cubicBezTo>
                      <a:pt x="0" y="280257"/>
                      <a:pt x="81152" y="361972"/>
                      <a:pt x="180836" y="361972"/>
                    </a:cubicBezTo>
                    <a:cubicBezTo>
                      <a:pt x="280518" y="361972"/>
                      <a:pt x="362310" y="280895"/>
                      <a:pt x="362310" y="181305"/>
                    </a:cubicBezTo>
                    <a:lnTo>
                      <a:pt x="362310" y="181305"/>
                    </a:lnTo>
                    <a:cubicBezTo>
                      <a:pt x="362310" y="81077"/>
                      <a:pt x="281796" y="0"/>
                      <a:pt x="181474" y="0"/>
                    </a:cubicBezTo>
                    <a:close/>
                    <a:moveTo>
                      <a:pt x="251764" y="195350"/>
                    </a:moveTo>
                    <a:cubicBezTo>
                      <a:pt x="263266" y="195350"/>
                      <a:pt x="272850" y="204926"/>
                      <a:pt x="272850" y="216417"/>
                    </a:cubicBezTo>
                    <a:cubicBezTo>
                      <a:pt x="272850" y="227908"/>
                      <a:pt x="263266" y="237484"/>
                      <a:pt x="251764" y="237484"/>
                    </a:cubicBezTo>
                    <a:cubicBezTo>
                      <a:pt x="240262" y="237484"/>
                      <a:pt x="230677" y="227908"/>
                      <a:pt x="230677" y="216417"/>
                    </a:cubicBezTo>
                    <a:cubicBezTo>
                      <a:pt x="230677" y="216417"/>
                      <a:pt x="230677" y="216417"/>
                      <a:pt x="230677" y="216417"/>
                    </a:cubicBezTo>
                    <a:cubicBezTo>
                      <a:pt x="230677" y="204926"/>
                      <a:pt x="240262" y="195350"/>
                      <a:pt x="251764" y="195350"/>
                    </a:cubicBezTo>
                    <a:cubicBezTo>
                      <a:pt x="251764" y="195350"/>
                      <a:pt x="251764" y="195350"/>
                      <a:pt x="251764" y="195350"/>
                    </a:cubicBezTo>
                    <a:lnTo>
                      <a:pt x="251764" y="195350"/>
                    </a:lnTo>
                    <a:close/>
                    <a:moveTo>
                      <a:pt x="181474" y="65755"/>
                    </a:moveTo>
                    <a:cubicBezTo>
                      <a:pt x="192976" y="65755"/>
                      <a:pt x="202561" y="75331"/>
                      <a:pt x="202561" y="86822"/>
                    </a:cubicBezTo>
                    <a:cubicBezTo>
                      <a:pt x="202561" y="98313"/>
                      <a:pt x="192976" y="107889"/>
                      <a:pt x="181474" y="107889"/>
                    </a:cubicBezTo>
                    <a:cubicBezTo>
                      <a:pt x="169973" y="107889"/>
                      <a:pt x="160388" y="98313"/>
                      <a:pt x="160388" y="86822"/>
                    </a:cubicBezTo>
                    <a:cubicBezTo>
                      <a:pt x="160388" y="86822"/>
                      <a:pt x="160388" y="86822"/>
                      <a:pt x="160388" y="86822"/>
                    </a:cubicBezTo>
                    <a:cubicBezTo>
                      <a:pt x="160388" y="75331"/>
                      <a:pt x="169973" y="65755"/>
                      <a:pt x="181474" y="65755"/>
                    </a:cubicBezTo>
                    <a:close/>
                    <a:moveTo>
                      <a:pt x="147608" y="142363"/>
                    </a:moveTo>
                    <a:cubicBezTo>
                      <a:pt x="146969" y="127041"/>
                      <a:pt x="159110" y="114912"/>
                      <a:pt x="173806" y="114273"/>
                    </a:cubicBezTo>
                    <a:lnTo>
                      <a:pt x="189142" y="114273"/>
                    </a:lnTo>
                    <a:cubicBezTo>
                      <a:pt x="204478" y="114912"/>
                      <a:pt x="215980" y="127041"/>
                      <a:pt x="215341" y="142363"/>
                    </a:cubicBezTo>
                    <a:lnTo>
                      <a:pt x="215341" y="146832"/>
                    </a:lnTo>
                    <a:cubicBezTo>
                      <a:pt x="215341" y="150662"/>
                      <a:pt x="212785" y="153216"/>
                      <a:pt x="208951" y="153216"/>
                    </a:cubicBezTo>
                    <a:cubicBezTo>
                      <a:pt x="205117" y="153216"/>
                      <a:pt x="202561" y="150662"/>
                      <a:pt x="202561" y="146832"/>
                    </a:cubicBezTo>
                    <a:lnTo>
                      <a:pt x="202561" y="142363"/>
                    </a:lnTo>
                    <a:cubicBezTo>
                      <a:pt x="203200" y="134702"/>
                      <a:pt x="196810" y="127680"/>
                      <a:pt x="189142" y="127041"/>
                    </a:cubicBezTo>
                    <a:lnTo>
                      <a:pt x="173806" y="127041"/>
                    </a:lnTo>
                    <a:cubicBezTo>
                      <a:pt x="166138" y="127680"/>
                      <a:pt x="159748" y="134064"/>
                      <a:pt x="160388" y="142363"/>
                    </a:cubicBezTo>
                    <a:lnTo>
                      <a:pt x="160388" y="146832"/>
                    </a:lnTo>
                    <a:cubicBezTo>
                      <a:pt x="160388" y="150662"/>
                      <a:pt x="157832" y="153216"/>
                      <a:pt x="153998" y="153216"/>
                    </a:cubicBezTo>
                    <a:cubicBezTo>
                      <a:pt x="150164" y="153216"/>
                      <a:pt x="147608" y="150662"/>
                      <a:pt x="147608" y="146832"/>
                    </a:cubicBezTo>
                    <a:lnTo>
                      <a:pt x="147608" y="142363"/>
                    </a:lnTo>
                    <a:close/>
                    <a:moveTo>
                      <a:pt x="111185" y="195350"/>
                    </a:moveTo>
                    <a:cubicBezTo>
                      <a:pt x="122687" y="195350"/>
                      <a:pt x="132272" y="204926"/>
                      <a:pt x="132272" y="216417"/>
                    </a:cubicBezTo>
                    <a:cubicBezTo>
                      <a:pt x="132272" y="227908"/>
                      <a:pt x="122687" y="237484"/>
                      <a:pt x="111185" y="237484"/>
                    </a:cubicBezTo>
                    <a:cubicBezTo>
                      <a:pt x="99683" y="237484"/>
                      <a:pt x="90098" y="227908"/>
                      <a:pt x="90098" y="216417"/>
                    </a:cubicBezTo>
                    <a:cubicBezTo>
                      <a:pt x="90098" y="216417"/>
                      <a:pt x="90098" y="216417"/>
                      <a:pt x="90098" y="216417"/>
                    </a:cubicBezTo>
                    <a:cubicBezTo>
                      <a:pt x="90098" y="204926"/>
                      <a:pt x="99683" y="195350"/>
                      <a:pt x="111185" y="195350"/>
                    </a:cubicBezTo>
                    <a:close/>
                    <a:moveTo>
                      <a:pt x="145052" y="276426"/>
                    </a:moveTo>
                    <a:cubicBezTo>
                      <a:pt x="145052" y="280257"/>
                      <a:pt x="142496" y="282810"/>
                      <a:pt x="138662" y="282810"/>
                    </a:cubicBezTo>
                    <a:cubicBezTo>
                      <a:pt x="134828" y="282810"/>
                      <a:pt x="132272" y="280257"/>
                      <a:pt x="132272" y="276426"/>
                    </a:cubicBezTo>
                    <a:lnTo>
                      <a:pt x="132272" y="271958"/>
                    </a:lnTo>
                    <a:cubicBezTo>
                      <a:pt x="132911" y="264297"/>
                      <a:pt x="126521" y="257275"/>
                      <a:pt x="118853" y="256636"/>
                    </a:cubicBezTo>
                    <a:lnTo>
                      <a:pt x="103517" y="256636"/>
                    </a:lnTo>
                    <a:cubicBezTo>
                      <a:pt x="95849" y="257275"/>
                      <a:pt x="89459" y="263659"/>
                      <a:pt x="90098" y="271958"/>
                    </a:cubicBezTo>
                    <a:lnTo>
                      <a:pt x="90098" y="276426"/>
                    </a:lnTo>
                    <a:cubicBezTo>
                      <a:pt x="90098" y="280257"/>
                      <a:pt x="87542" y="282810"/>
                      <a:pt x="83708" y="282810"/>
                    </a:cubicBezTo>
                    <a:cubicBezTo>
                      <a:pt x="79874" y="282810"/>
                      <a:pt x="77318" y="280257"/>
                      <a:pt x="77318" y="276426"/>
                    </a:cubicBezTo>
                    <a:lnTo>
                      <a:pt x="77318" y="271958"/>
                    </a:lnTo>
                    <a:cubicBezTo>
                      <a:pt x="76679" y="256636"/>
                      <a:pt x="88820" y="244507"/>
                      <a:pt x="103517" y="243868"/>
                    </a:cubicBezTo>
                    <a:lnTo>
                      <a:pt x="118853" y="243868"/>
                    </a:lnTo>
                    <a:cubicBezTo>
                      <a:pt x="134189" y="244507"/>
                      <a:pt x="145691" y="256636"/>
                      <a:pt x="145052" y="271958"/>
                    </a:cubicBezTo>
                    <a:lnTo>
                      <a:pt x="145052" y="276426"/>
                    </a:lnTo>
                    <a:close/>
                    <a:moveTo>
                      <a:pt x="212785" y="230462"/>
                    </a:moveTo>
                    <a:cubicBezTo>
                      <a:pt x="211507" y="230462"/>
                      <a:pt x="209590" y="229823"/>
                      <a:pt x="208951" y="229185"/>
                    </a:cubicBezTo>
                    <a:lnTo>
                      <a:pt x="182113" y="206841"/>
                    </a:lnTo>
                    <a:lnTo>
                      <a:pt x="154637" y="227908"/>
                    </a:lnTo>
                    <a:cubicBezTo>
                      <a:pt x="153358" y="228547"/>
                      <a:pt x="152081" y="229185"/>
                      <a:pt x="150803" y="229185"/>
                    </a:cubicBezTo>
                    <a:cubicBezTo>
                      <a:pt x="148886" y="229185"/>
                      <a:pt x="146969" y="228547"/>
                      <a:pt x="145691" y="226631"/>
                    </a:cubicBezTo>
                    <a:cubicBezTo>
                      <a:pt x="143774" y="224078"/>
                      <a:pt x="143774" y="219609"/>
                      <a:pt x="146969" y="217694"/>
                    </a:cubicBezTo>
                    <a:lnTo>
                      <a:pt x="175723" y="195350"/>
                    </a:lnTo>
                    <a:lnTo>
                      <a:pt x="175723" y="168537"/>
                    </a:lnTo>
                    <a:cubicBezTo>
                      <a:pt x="175723" y="164707"/>
                      <a:pt x="178279" y="162153"/>
                      <a:pt x="182113" y="162153"/>
                    </a:cubicBezTo>
                    <a:cubicBezTo>
                      <a:pt x="185947" y="162153"/>
                      <a:pt x="188503" y="164707"/>
                      <a:pt x="188503" y="168537"/>
                    </a:cubicBezTo>
                    <a:lnTo>
                      <a:pt x="188503" y="195350"/>
                    </a:lnTo>
                    <a:lnTo>
                      <a:pt x="217258" y="218971"/>
                    </a:lnTo>
                    <a:cubicBezTo>
                      <a:pt x="219814" y="221524"/>
                      <a:pt x="220453" y="225355"/>
                      <a:pt x="217897" y="227908"/>
                    </a:cubicBezTo>
                    <a:cubicBezTo>
                      <a:pt x="217897" y="227908"/>
                      <a:pt x="217897" y="227908"/>
                      <a:pt x="217897" y="227908"/>
                    </a:cubicBezTo>
                    <a:cubicBezTo>
                      <a:pt x="215980" y="229823"/>
                      <a:pt x="214702" y="230462"/>
                      <a:pt x="212785" y="230462"/>
                    </a:cubicBezTo>
                    <a:lnTo>
                      <a:pt x="212785" y="230462"/>
                    </a:lnTo>
                    <a:close/>
                    <a:moveTo>
                      <a:pt x="286270" y="276426"/>
                    </a:moveTo>
                    <a:cubicBezTo>
                      <a:pt x="286270" y="280257"/>
                      <a:pt x="283713" y="282810"/>
                      <a:pt x="279880" y="282810"/>
                    </a:cubicBezTo>
                    <a:cubicBezTo>
                      <a:pt x="276045" y="282810"/>
                      <a:pt x="273490" y="280257"/>
                      <a:pt x="273490" y="276426"/>
                    </a:cubicBezTo>
                    <a:lnTo>
                      <a:pt x="273490" y="271958"/>
                    </a:lnTo>
                    <a:cubicBezTo>
                      <a:pt x="274128" y="264297"/>
                      <a:pt x="267739" y="257275"/>
                      <a:pt x="260071" y="256636"/>
                    </a:cubicBezTo>
                    <a:lnTo>
                      <a:pt x="244735" y="256636"/>
                    </a:lnTo>
                    <a:cubicBezTo>
                      <a:pt x="237067" y="257275"/>
                      <a:pt x="230677" y="263659"/>
                      <a:pt x="231316" y="271958"/>
                    </a:cubicBezTo>
                    <a:lnTo>
                      <a:pt x="231316" y="276426"/>
                    </a:lnTo>
                    <a:cubicBezTo>
                      <a:pt x="231316" y="280257"/>
                      <a:pt x="228760" y="282810"/>
                      <a:pt x="224926" y="282810"/>
                    </a:cubicBezTo>
                    <a:cubicBezTo>
                      <a:pt x="221092" y="282810"/>
                      <a:pt x="218536" y="280257"/>
                      <a:pt x="218536" y="276426"/>
                    </a:cubicBezTo>
                    <a:lnTo>
                      <a:pt x="218536" y="271958"/>
                    </a:lnTo>
                    <a:cubicBezTo>
                      <a:pt x="217897" y="256636"/>
                      <a:pt x="230038" y="244507"/>
                      <a:pt x="244735" y="243868"/>
                    </a:cubicBezTo>
                    <a:lnTo>
                      <a:pt x="260071" y="243868"/>
                    </a:lnTo>
                    <a:cubicBezTo>
                      <a:pt x="275407" y="244507"/>
                      <a:pt x="286908" y="256636"/>
                      <a:pt x="286270" y="271958"/>
                    </a:cubicBezTo>
                    <a:lnTo>
                      <a:pt x="286270" y="276426"/>
                    </a:lnTo>
                    <a:close/>
                  </a:path>
                </a:pathLst>
              </a:custGeom>
              <a:grpFill/>
              <a:ln w="63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D96C07F-3A42-8335-8274-20775F776BBE}"/>
              </a:ext>
            </a:extLst>
          </p:cNvPr>
          <p:cNvGrpSpPr/>
          <p:nvPr/>
        </p:nvGrpSpPr>
        <p:grpSpPr>
          <a:xfrm>
            <a:off x="9084309" y="1805179"/>
            <a:ext cx="2286000" cy="1502023"/>
            <a:chOff x="8008508" y="1675000"/>
            <a:chExt cx="2286000" cy="1502023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7C54FC3-9274-29FA-1BE4-5BB2E6119747}"/>
                </a:ext>
              </a:extLst>
            </p:cNvPr>
            <p:cNvSpPr/>
            <p:nvPr/>
          </p:nvSpPr>
          <p:spPr>
            <a:xfrm>
              <a:off x="8008508" y="2354063"/>
              <a:ext cx="2286000" cy="822960"/>
            </a:xfrm>
            <a:prstGeom prst="rect">
              <a:avLst/>
            </a:prstGeom>
            <a:noFill/>
            <a:ln w="6350" algn="ctr">
              <a:noFill/>
              <a:miter lim="800000"/>
              <a:headEnd type="none" w="sm" len="sm"/>
              <a:tailEnd type="none" w="sm" len="sm"/>
            </a:ln>
          </p:spPr>
          <p:txBody>
            <a:bodyPr wrap="square" lIns="45720" tIns="0" rIns="45720" bIns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5970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Respond rapidly with up-to-date information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grpSp>
          <p:nvGrpSpPr>
            <p:cNvPr id="32" name="Graphic 4">
              <a:extLst>
                <a:ext uri="{FF2B5EF4-FFF2-40B4-BE49-F238E27FC236}">
                  <a16:creationId xmlns:a16="http://schemas.microsoft.com/office/drawing/2014/main" id="{1C63BC54-E7B3-A20C-A5F3-20E6AEB03CA9}"/>
                </a:ext>
              </a:extLst>
            </p:cNvPr>
            <p:cNvGrpSpPr/>
            <p:nvPr/>
          </p:nvGrpSpPr>
          <p:grpSpPr>
            <a:xfrm>
              <a:off x="8877188" y="1675000"/>
              <a:ext cx="548640" cy="548640"/>
              <a:chOff x="6146480" y="3339623"/>
              <a:chExt cx="362309" cy="361971"/>
            </a:xfrm>
            <a:solidFill>
              <a:srgbClr val="005970"/>
            </a:solidFill>
          </p:grpSpPr>
          <p:sp>
            <p:nvSpPr>
              <p:cNvPr id="33" name="Graphic 4">
                <a:extLst>
                  <a:ext uri="{FF2B5EF4-FFF2-40B4-BE49-F238E27FC236}">
                    <a16:creationId xmlns:a16="http://schemas.microsoft.com/office/drawing/2014/main" id="{0252A13E-B636-9102-7069-F02D83F35DA0}"/>
                  </a:ext>
                </a:extLst>
              </p:cNvPr>
              <p:cNvSpPr/>
              <p:nvPr/>
            </p:nvSpPr>
            <p:spPr>
              <a:xfrm>
                <a:off x="6235939" y="3447513"/>
                <a:ext cx="178918" cy="178751"/>
              </a:xfrm>
              <a:custGeom>
                <a:avLst/>
                <a:gdLst>
                  <a:gd name="connsiteX0" fmla="*/ 89459 w 178918"/>
                  <a:gd name="connsiteY0" fmla="*/ 0 h 178751"/>
                  <a:gd name="connsiteX1" fmla="*/ 0 w 178918"/>
                  <a:gd name="connsiteY1" fmla="*/ 89376 h 178751"/>
                  <a:gd name="connsiteX2" fmla="*/ 89459 w 178918"/>
                  <a:gd name="connsiteY2" fmla="*/ 178752 h 178751"/>
                  <a:gd name="connsiteX3" fmla="*/ 178918 w 178918"/>
                  <a:gd name="connsiteY3" fmla="*/ 89376 h 178751"/>
                  <a:gd name="connsiteX4" fmla="*/ 89459 w 178918"/>
                  <a:gd name="connsiteY4" fmla="*/ 0 h 178751"/>
                  <a:gd name="connsiteX5" fmla="*/ 95849 w 178918"/>
                  <a:gd name="connsiteY5" fmla="*/ 89376 h 178751"/>
                  <a:gd name="connsiteX6" fmla="*/ 89459 w 178918"/>
                  <a:gd name="connsiteY6" fmla="*/ 95760 h 178751"/>
                  <a:gd name="connsiteX7" fmla="*/ 83069 w 178918"/>
                  <a:gd name="connsiteY7" fmla="*/ 89376 h 178751"/>
                  <a:gd name="connsiteX8" fmla="*/ 83069 w 178918"/>
                  <a:gd name="connsiteY8" fmla="*/ 33196 h 178751"/>
                  <a:gd name="connsiteX9" fmla="*/ 89459 w 178918"/>
                  <a:gd name="connsiteY9" fmla="*/ 26812 h 178751"/>
                  <a:gd name="connsiteX10" fmla="*/ 95849 w 178918"/>
                  <a:gd name="connsiteY10" fmla="*/ 33196 h 178751"/>
                  <a:gd name="connsiteX11" fmla="*/ 95849 w 178918"/>
                  <a:gd name="connsiteY11" fmla="*/ 89376 h 178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8918" h="178751">
                    <a:moveTo>
                      <a:pt x="89459" y="0"/>
                    </a:moveTo>
                    <a:cubicBezTo>
                      <a:pt x="40257" y="0"/>
                      <a:pt x="0" y="40219"/>
                      <a:pt x="0" y="89376"/>
                    </a:cubicBezTo>
                    <a:cubicBezTo>
                      <a:pt x="0" y="138532"/>
                      <a:pt x="40257" y="178752"/>
                      <a:pt x="89459" y="178752"/>
                    </a:cubicBezTo>
                    <a:cubicBezTo>
                      <a:pt x="138661" y="178752"/>
                      <a:pt x="178918" y="138532"/>
                      <a:pt x="178918" y="89376"/>
                    </a:cubicBezTo>
                    <a:cubicBezTo>
                      <a:pt x="178918" y="40219"/>
                      <a:pt x="139301" y="0"/>
                      <a:pt x="89459" y="0"/>
                    </a:cubicBezTo>
                    <a:close/>
                    <a:moveTo>
                      <a:pt x="95849" y="89376"/>
                    </a:moveTo>
                    <a:cubicBezTo>
                      <a:pt x="95849" y="93206"/>
                      <a:pt x="93293" y="95760"/>
                      <a:pt x="89459" y="95760"/>
                    </a:cubicBezTo>
                    <a:cubicBezTo>
                      <a:pt x="85625" y="95760"/>
                      <a:pt x="83069" y="93206"/>
                      <a:pt x="83069" y="89376"/>
                    </a:cubicBezTo>
                    <a:lnTo>
                      <a:pt x="83069" y="33196"/>
                    </a:lnTo>
                    <a:cubicBezTo>
                      <a:pt x="83069" y="29366"/>
                      <a:pt x="85625" y="26812"/>
                      <a:pt x="89459" y="26812"/>
                    </a:cubicBezTo>
                    <a:cubicBezTo>
                      <a:pt x="93293" y="26812"/>
                      <a:pt x="95849" y="29366"/>
                      <a:pt x="95849" y="33196"/>
                    </a:cubicBezTo>
                    <a:lnTo>
                      <a:pt x="95849" y="89376"/>
                    </a:lnTo>
                    <a:close/>
                  </a:path>
                </a:pathLst>
              </a:custGeom>
              <a:grpFill/>
              <a:ln w="63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34" name="Graphic 4">
                <a:extLst>
                  <a:ext uri="{FF2B5EF4-FFF2-40B4-BE49-F238E27FC236}">
                    <a16:creationId xmlns:a16="http://schemas.microsoft.com/office/drawing/2014/main" id="{7C6D995F-52B2-9D07-D2B3-A89A45E04160}"/>
                  </a:ext>
                </a:extLst>
              </p:cNvPr>
              <p:cNvSpPr/>
              <p:nvPr/>
            </p:nvSpPr>
            <p:spPr>
              <a:xfrm>
                <a:off x="6146480" y="3339623"/>
                <a:ext cx="362309" cy="361971"/>
              </a:xfrm>
              <a:custGeom>
                <a:avLst/>
                <a:gdLst>
                  <a:gd name="connsiteX0" fmla="*/ 181474 w 362309"/>
                  <a:gd name="connsiteY0" fmla="*/ 0 h 361971"/>
                  <a:gd name="connsiteX1" fmla="*/ 0 w 362309"/>
                  <a:gd name="connsiteY1" fmla="*/ 180667 h 361971"/>
                  <a:gd name="connsiteX2" fmla="*/ 180835 w 362309"/>
                  <a:gd name="connsiteY2" fmla="*/ 361972 h 361971"/>
                  <a:gd name="connsiteX3" fmla="*/ 362309 w 362309"/>
                  <a:gd name="connsiteY3" fmla="*/ 181305 h 361971"/>
                  <a:gd name="connsiteX4" fmla="*/ 362309 w 362309"/>
                  <a:gd name="connsiteY4" fmla="*/ 181305 h 361971"/>
                  <a:gd name="connsiteX5" fmla="*/ 181474 w 362309"/>
                  <a:gd name="connsiteY5" fmla="*/ 0 h 361971"/>
                  <a:gd name="connsiteX6" fmla="*/ 283713 w 362309"/>
                  <a:gd name="connsiteY6" fmla="*/ 119381 h 361971"/>
                  <a:gd name="connsiteX7" fmla="*/ 279240 w 362309"/>
                  <a:gd name="connsiteY7" fmla="*/ 121296 h 361971"/>
                  <a:gd name="connsiteX8" fmla="*/ 274767 w 362309"/>
                  <a:gd name="connsiteY8" fmla="*/ 119381 h 361971"/>
                  <a:gd name="connsiteX9" fmla="*/ 262626 w 362309"/>
                  <a:gd name="connsiteY9" fmla="*/ 107251 h 361971"/>
                  <a:gd name="connsiteX10" fmla="*/ 247929 w 362309"/>
                  <a:gd name="connsiteY10" fmla="*/ 121934 h 361971"/>
                  <a:gd name="connsiteX11" fmla="*/ 254958 w 362309"/>
                  <a:gd name="connsiteY11" fmla="*/ 266212 h 361971"/>
                  <a:gd name="connsiteX12" fmla="*/ 110546 w 362309"/>
                  <a:gd name="connsiteY12" fmla="*/ 273234 h 361971"/>
                  <a:gd name="connsiteX13" fmla="*/ 103517 w 362309"/>
                  <a:gd name="connsiteY13" fmla="*/ 128957 h 361971"/>
                  <a:gd name="connsiteX14" fmla="*/ 173167 w 362309"/>
                  <a:gd name="connsiteY14" fmla="*/ 95760 h 361971"/>
                  <a:gd name="connsiteX15" fmla="*/ 173167 w 362309"/>
                  <a:gd name="connsiteY15" fmla="*/ 76608 h 361971"/>
                  <a:gd name="connsiteX16" fmla="*/ 155275 w 362309"/>
                  <a:gd name="connsiteY16" fmla="*/ 76608 h 361971"/>
                  <a:gd name="connsiteX17" fmla="*/ 148885 w 362309"/>
                  <a:gd name="connsiteY17" fmla="*/ 70224 h 361971"/>
                  <a:gd name="connsiteX18" fmla="*/ 155275 w 362309"/>
                  <a:gd name="connsiteY18" fmla="*/ 63840 h 361971"/>
                  <a:gd name="connsiteX19" fmla="*/ 203200 w 362309"/>
                  <a:gd name="connsiteY19" fmla="*/ 63840 h 361971"/>
                  <a:gd name="connsiteX20" fmla="*/ 209590 w 362309"/>
                  <a:gd name="connsiteY20" fmla="*/ 70224 h 361971"/>
                  <a:gd name="connsiteX21" fmla="*/ 203200 w 362309"/>
                  <a:gd name="connsiteY21" fmla="*/ 76608 h 361971"/>
                  <a:gd name="connsiteX22" fmla="*/ 185308 w 362309"/>
                  <a:gd name="connsiteY22" fmla="*/ 76608 h 361971"/>
                  <a:gd name="connsiteX23" fmla="*/ 185308 w 362309"/>
                  <a:gd name="connsiteY23" fmla="*/ 95760 h 361971"/>
                  <a:gd name="connsiteX24" fmla="*/ 237705 w 362309"/>
                  <a:gd name="connsiteY24" fmla="*/ 114273 h 361971"/>
                  <a:gd name="connsiteX25" fmla="*/ 253041 w 362309"/>
                  <a:gd name="connsiteY25" fmla="*/ 98952 h 361971"/>
                  <a:gd name="connsiteX26" fmla="*/ 240900 w 362309"/>
                  <a:gd name="connsiteY26" fmla="*/ 86822 h 361971"/>
                  <a:gd name="connsiteX27" fmla="*/ 241540 w 362309"/>
                  <a:gd name="connsiteY27" fmla="*/ 77885 h 361971"/>
                  <a:gd name="connsiteX28" fmla="*/ 249846 w 362309"/>
                  <a:gd name="connsiteY28" fmla="*/ 77885 h 361971"/>
                  <a:gd name="connsiteX29" fmla="*/ 283713 w 362309"/>
                  <a:gd name="connsiteY29" fmla="*/ 111720 h 361971"/>
                  <a:gd name="connsiteX30" fmla="*/ 283713 w 362309"/>
                  <a:gd name="connsiteY30" fmla="*/ 119381 h 361971"/>
                  <a:gd name="connsiteX31" fmla="*/ 283713 w 362309"/>
                  <a:gd name="connsiteY31" fmla="*/ 119381 h 36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362309" h="361971">
                    <a:moveTo>
                      <a:pt x="181474" y="0"/>
                    </a:moveTo>
                    <a:cubicBezTo>
                      <a:pt x="81152" y="0"/>
                      <a:pt x="0" y="81077"/>
                      <a:pt x="0" y="180667"/>
                    </a:cubicBezTo>
                    <a:cubicBezTo>
                      <a:pt x="0" y="280257"/>
                      <a:pt x="81152" y="361972"/>
                      <a:pt x="180835" y="361972"/>
                    </a:cubicBezTo>
                    <a:cubicBezTo>
                      <a:pt x="280518" y="361972"/>
                      <a:pt x="362309" y="280895"/>
                      <a:pt x="362309" y="181305"/>
                    </a:cubicBezTo>
                    <a:cubicBezTo>
                      <a:pt x="362309" y="181305"/>
                      <a:pt x="362309" y="181305"/>
                      <a:pt x="362309" y="181305"/>
                    </a:cubicBezTo>
                    <a:cubicBezTo>
                      <a:pt x="362309" y="81077"/>
                      <a:pt x="281157" y="0"/>
                      <a:pt x="181474" y="0"/>
                    </a:cubicBezTo>
                    <a:close/>
                    <a:moveTo>
                      <a:pt x="283713" y="119381"/>
                    </a:moveTo>
                    <a:cubicBezTo>
                      <a:pt x="282435" y="120657"/>
                      <a:pt x="281157" y="121296"/>
                      <a:pt x="279240" y="121296"/>
                    </a:cubicBezTo>
                    <a:cubicBezTo>
                      <a:pt x="277323" y="121296"/>
                      <a:pt x="276045" y="120657"/>
                      <a:pt x="274767" y="119381"/>
                    </a:cubicBezTo>
                    <a:lnTo>
                      <a:pt x="262626" y="107251"/>
                    </a:lnTo>
                    <a:lnTo>
                      <a:pt x="247929" y="121934"/>
                    </a:lnTo>
                    <a:cubicBezTo>
                      <a:pt x="289464" y="159600"/>
                      <a:pt x="292659" y="224716"/>
                      <a:pt x="254958" y="266212"/>
                    </a:cubicBezTo>
                    <a:cubicBezTo>
                      <a:pt x="217258" y="307708"/>
                      <a:pt x="152080" y="310900"/>
                      <a:pt x="110546" y="273234"/>
                    </a:cubicBezTo>
                    <a:cubicBezTo>
                      <a:pt x="69011" y="235569"/>
                      <a:pt x="65816" y="170452"/>
                      <a:pt x="103517" y="128957"/>
                    </a:cubicBezTo>
                    <a:cubicBezTo>
                      <a:pt x="121409" y="109166"/>
                      <a:pt x="146329" y="97037"/>
                      <a:pt x="173167" y="95760"/>
                    </a:cubicBezTo>
                    <a:lnTo>
                      <a:pt x="173167" y="76608"/>
                    </a:lnTo>
                    <a:lnTo>
                      <a:pt x="155275" y="76608"/>
                    </a:lnTo>
                    <a:cubicBezTo>
                      <a:pt x="151441" y="76608"/>
                      <a:pt x="148885" y="74054"/>
                      <a:pt x="148885" y="70224"/>
                    </a:cubicBezTo>
                    <a:cubicBezTo>
                      <a:pt x="148885" y="66394"/>
                      <a:pt x="151441" y="63840"/>
                      <a:pt x="155275" y="63840"/>
                    </a:cubicBezTo>
                    <a:lnTo>
                      <a:pt x="203200" y="63840"/>
                    </a:lnTo>
                    <a:cubicBezTo>
                      <a:pt x="207034" y="63840"/>
                      <a:pt x="209590" y="66394"/>
                      <a:pt x="209590" y="70224"/>
                    </a:cubicBezTo>
                    <a:cubicBezTo>
                      <a:pt x="209590" y="74054"/>
                      <a:pt x="207034" y="76608"/>
                      <a:pt x="203200" y="76608"/>
                    </a:cubicBezTo>
                    <a:lnTo>
                      <a:pt x="185308" y="76608"/>
                    </a:lnTo>
                    <a:lnTo>
                      <a:pt x="185308" y="95760"/>
                    </a:lnTo>
                    <a:cubicBezTo>
                      <a:pt x="203839" y="97037"/>
                      <a:pt x="222370" y="103421"/>
                      <a:pt x="237705" y="114273"/>
                    </a:cubicBezTo>
                    <a:lnTo>
                      <a:pt x="253041" y="98952"/>
                    </a:lnTo>
                    <a:lnTo>
                      <a:pt x="240900" y="86822"/>
                    </a:lnTo>
                    <a:cubicBezTo>
                      <a:pt x="238345" y="84269"/>
                      <a:pt x="238983" y="79800"/>
                      <a:pt x="241540" y="77885"/>
                    </a:cubicBezTo>
                    <a:cubicBezTo>
                      <a:pt x="244095" y="75970"/>
                      <a:pt x="247290" y="75970"/>
                      <a:pt x="249846" y="77885"/>
                    </a:cubicBezTo>
                    <a:lnTo>
                      <a:pt x="283713" y="111720"/>
                    </a:lnTo>
                    <a:cubicBezTo>
                      <a:pt x="286269" y="112997"/>
                      <a:pt x="286269" y="116827"/>
                      <a:pt x="283713" y="119381"/>
                    </a:cubicBezTo>
                    <a:lnTo>
                      <a:pt x="283713" y="119381"/>
                    </a:lnTo>
                    <a:close/>
                  </a:path>
                </a:pathLst>
              </a:custGeom>
              <a:grpFill/>
              <a:ln w="63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CE757CB-FE95-AC43-719B-113C54F0EFA4}"/>
              </a:ext>
            </a:extLst>
          </p:cNvPr>
          <p:cNvGrpSpPr/>
          <p:nvPr/>
        </p:nvGrpSpPr>
        <p:grpSpPr>
          <a:xfrm>
            <a:off x="7582328" y="4641904"/>
            <a:ext cx="2743200" cy="1500520"/>
            <a:chOff x="13707424" y="1675000"/>
            <a:chExt cx="2743200" cy="150052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CB1698C-7E1C-CFD9-5C6B-C890DFAC6DB7}"/>
                </a:ext>
              </a:extLst>
            </p:cNvPr>
            <p:cNvSpPr/>
            <p:nvPr/>
          </p:nvSpPr>
          <p:spPr>
            <a:xfrm>
              <a:off x="13707424" y="2352560"/>
              <a:ext cx="2743200" cy="822960"/>
            </a:xfrm>
            <a:prstGeom prst="rect">
              <a:avLst/>
            </a:prstGeom>
            <a:noFill/>
            <a:ln w="6350" algn="ctr">
              <a:noFill/>
              <a:miter lim="800000"/>
              <a:headEnd type="none" w="sm" len="sm"/>
              <a:tailEnd type="none" w="sm" len="sm"/>
            </a:ln>
          </p:spPr>
          <p:txBody>
            <a:bodyPr wrap="square" lIns="45720" tIns="0" rIns="45720" bIns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5970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Streamline development of data driven grant proposals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grpSp>
          <p:nvGrpSpPr>
            <p:cNvPr id="37" name="Graphic 4">
              <a:extLst>
                <a:ext uri="{FF2B5EF4-FFF2-40B4-BE49-F238E27FC236}">
                  <a16:creationId xmlns:a16="http://schemas.microsoft.com/office/drawing/2014/main" id="{B0A02DD6-5801-1B39-CC47-FE4580ABA23E}"/>
                </a:ext>
              </a:extLst>
            </p:cNvPr>
            <p:cNvGrpSpPr/>
            <p:nvPr/>
          </p:nvGrpSpPr>
          <p:grpSpPr>
            <a:xfrm>
              <a:off x="14744605" y="1675000"/>
              <a:ext cx="548640" cy="548640"/>
              <a:chOff x="8239823" y="918179"/>
              <a:chExt cx="361670" cy="361333"/>
            </a:xfrm>
            <a:solidFill>
              <a:srgbClr val="005970"/>
            </a:solidFill>
          </p:grpSpPr>
          <p:sp>
            <p:nvSpPr>
              <p:cNvPr id="38" name="Graphic 4">
                <a:extLst>
                  <a:ext uri="{FF2B5EF4-FFF2-40B4-BE49-F238E27FC236}">
                    <a16:creationId xmlns:a16="http://schemas.microsoft.com/office/drawing/2014/main" id="{60519AFB-6F78-10DC-93EB-E5E9E694E308}"/>
                  </a:ext>
                </a:extLst>
              </p:cNvPr>
              <p:cNvSpPr/>
              <p:nvPr/>
            </p:nvSpPr>
            <p:spPr>
              <a:xfrm>
                <a:off x="8427049" y="1102037"/>
                <a:ext cx="33227" cy="78523"/>
              </a:xfrm>
              <a:custGeom>
                <a:avLst/>
                <a:gdLst>
                  <a:gd name="connsiteX0" fmla="*/ 0 w 33227"/>
                  <a:gd name="connsiteY0" fmla="*/ 0 h 78523"/>
                  <a:gd name="connsiteX1" fmla="*/ 0 w 33227"/>
                  <a:gd name="connsiteY1" fmla="*/ 78523 h 78523"/>
                  <a:gd name="connsiteX2" fmla="*/ 33227 w 33227"/>
                  <a:gd name="connsiteY2" fmla="*/ 38942 h 78523"/>
                  <a:gd name="connsiteX3" fmla="*/ 0 w 33227"/>
                  <a:gd name="connsiteY3" fmla="*/ 0 h 78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227" h="78523">
                    <a:moveTo>
                      <a:pt x="0" y="0"/>
                    </a:moveTo>
                    <a:lnTo>
                      <a:pt x="0" y="78523"/>
                    </a:lnTo>
                    <a:cubicBezTo>
                      <a:pt x="19170" y="75331"/>
                      <a:pt x="33227" y="58733"/>
                      <a:pt x="33227" y="38942"/>
                    </a:cubicBezTo>
                    <a:cubicBezTo>
                      <a:pt x="33227" y="19152"/>
                      <a:pt x="19170" y="3192"/>
                      <a:pt x="0" y="0"/>
                    </a:cubicBezTo>
                    <a:close/>
                  </a:path>
                </a:pathLst>
              </a:custGeom>
              <a:grpFill/>
              <a:ln w="63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39" name="Graphic 4">
                <a:extLst>
                  <a:ext uri="{FF2B5EF4-FFF2-40B4-BE49-F238E27FC236}">
                    <a16:creationId xmlns:a16="http://schemas.microsoft.com/office/drawing/2014/main" id="{C8ED150C-5008-B0FB-B379-B002BA3D5EFB}"/>
                  </a:ext>
                </a:extLst>
              </p:cNvPr>
              <p:cNvSpPr/>
              <p:nvPr/>
            </p:nvSpPr>
            <p:spPr>
              <a:xfrm>
                <a:off x="8381041" y="1009470"/>
                <a:ext cx="33228" cy="79161"/>
              </a:xfrm>
              <a:custGeom>
                <a:avLst/>
                <a:gdLst>
                  <a:gd name="connsiteX0" fmla="*/ 33228 w 33228"/>
                  <a:gd name="connsiteY0" fmla="*/ 0 h 79161"/>
                  <a:gd name="connsiteX1" fmla="*/ 0 w 33228"/>
                  <a:gd name="connsiteY1" fmla="*/ 39581 h 79161"/>
                  <a:gd name="connsiteX2" fmla="*/ 33228 w 33228"/>
                  <a:gd name="connsiteY2" fmla="*/ 79161 h 79161"/>
                  <a:gd name="connsiteX3" fmla="*/ 33228 w 33228"/>
                  <a:gd name="connsiteY3" fmla="*/ 0 h 79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228" h="79161">
                    <a:moveTo>
                      <a:pt x="33228" y="0"/>
                    </a:moveTo>
                    <a:cubicBezTo>
                      <a:pt x="14058" y="3192"/>
                      <a:pt x="0" y="19790"/>
                      <a:pt x="0" y="39581"/>
                    </a:cubicBezTo>
                    <a:cubicBezTo>
                      <a:pt x="0" y="59371"/>
                      <a:pt x="14697" y="75969"/>
                      <a:pt x="33228" y="79161"/>
                    </a:cubicBezTo>
                    <a:lnTo>
                      <a:pt x="33228" y="0"/>
                    </a:lnTo>
                    <a:close/>
                  </a:path>
                </a:pathLst>
              </a:custGeom>
              <a:grpFill/>
              <a:ln w="63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40" name="Graphic 4">
                <a:extLst>
                  <a:ext uri="{FF2B5EF4-FFF2-40B4-BE49-F238E27FC236}">
                    <a16:creationId xmlns:a16="http://schemas.microsoft.com/office/drawing/2014/main" id="{B14D3086-67A7-67C8-8449-71385D3D4BA4}"/>
                  </a:ext>
                </a:extLst>
              </p:cNvPr>
              <p:cNvSpPr/>
              <p:nvPr/>
            </p:nvSpPr>
            <p:spPr>
              <a:xfrm>
                <a:off x="8239823" y="918179"/>
                <a:ext cx="361670" cy="361333"/>
              </a:xfrm>
              <a:custGeom>
                <a:avLst/>
                <a:gdLst>
                  <a:gd name="connsiteX0" fmla="*/ 180836 w 361670"/>
                  <a:gd name="connsiteY0" fmla="*/ 0 h 361333"/>
                  <a:gd name="connsiteX1" fmla="*/ 0 w 361670"/>
                  <a:gd name="connsiteY1" fmla="*/ 180667 h 361333"/>
                  <a:gd name="connsiteX2" fmla="*/ 180836 w 361670"/>
                  <a:gd name="connsiteY2" fmla="*/ 361333 h 361333"/>
                  <a:gd name="connsiteX3" fmla="*/ 361670 w 361670"/>
                  <a:gd name="connsiteY3" fmla="*/ 180667 h 361333"/>
                  <a:gd name="connsiteX4" fmla="*/ 180836 w 361670"/>
                  <a:gd name="connsiteY4" fmla="*/ 0 h 361333"/>
                  <a:gd name="connsiteX5" fmla="*/ 187225 w 361670"/>
                  <a:gd name="connsiteY5" fmla="*/ 275150 h 361333"/>
                  <a:gd name="connsiteX6" fmla="*/ 187225 w 361670"/>
                  <a:gd name="connsiteY6" fmla="*/ 292386 h 361333"/>
                  <a:gd name="connsiteX7" fmla="*/ 180836 w 361670"/>
                  <a:gd name="connsiteY7" fmla="*/ 298770 h 361333"/>
                  <a:gd name="connsiteX8" fmla="*/ 174446 w 361670"/>
                  <a:gd name="connsiteY8" fmla="*/ 292386 h 361333"/>
                  <a:gd name="connsiteX9" fmla="*/ 174446 w 361670"/>
                  <a:gd name="connsiteY9" fmla="*/ 275150 h 361333"/>
                  <a:gd name="connsiteX10" fmla="*/ 130994 w 361670"/>
                  <a:gd name="connsiteY10" fmla="*/ 240676 h 361333"/>
                  <a:gd name="connsiteX11" fmla="*/ 134828 w 361670"/>
                  <a:gd name="connsiteY11" fmla="*/ 232377 h 361333"/>
                  <a:gd name="connsiteX12" fmla="*/ 143135 w 361670"/>
                  <a:gd name="connsiteY12" fmla="*/ 236207 h 361333"/>
                  <a:gd name="connsiteX13" fmla="*/ 174446 w 361670"/>
                  <a:gd name="connsiteY13" fmla="*/ 262382 h 361333"/>
                  <a:gd name="connsiteX14" fmla="*/ 174446 w 361670"/>
                  <a:gd name="connsiteY14" fmla="*/ 182582 h 361333"/>
                  <a:gd name="connsiteX15" fmla="*/ 128438 w 361670"/>
                  <a:gd name="connsiteY15" fmla="*/ 130233 h 361333"/>
                  <a:gd name="connsiteX16" fmla="*/ 174446 w 361670"/>
                  <a:gd name="connsiteY16" fmla="*/ 77885 h 361333"/>
                  <a:gd name="connsiteX17" fmla="*/ 174446 w 361670"/>
                  <a:gd name="connsiteY17" fmla="*/ 68947 h 361333"/>
                  <a:gd name="connsiteX18" fmla="*/ 180836 w 361670"/>
                  <a:gd name="connsiteY18" fmla="*/ 62563 h 361333"/>
                  <a:gd name="connsiteX19" fmla="*/ 187225 w 361670"/>
                  <a:gd name="connsiteY19" fmla="*/ 68947 h 361333"/>
                  <a:gd name="connsiteX20" fmla="*/ 187225 w 361670"/>
                  <a:gd name="connsiteY20" fmla="*/ 78523 h 361333"/>
                  <a:gd name="connsiteX21" fmla="*/ 226204 w 361670"/>
                  <a:gd name="connsiteY21" fmla="*/ 104697 h 361333"/>
                  <a:gd name="connsiteX22" fmla="*/ 223648 w 361670"/>
                  <a:gd name="connsiteY22" fmla="*/ 113635 h 361333"/>
                  <a:gd name="connsiteX23" fmla="*/ 214702 w 361670"/>
                  <a:gd name="connsiteY23" fmla="*/ 111081 h 361333"/>
                  <a:gd name="connsiteX24" fmla="*/ 186586 w 361670"/>
                  <a:gd name="connsiteY24" fmla="*/ 91929 h 361333"/>
                  <a:gd name="connsiteX25" fmla="*/ 186586 w 361670"/>
                  <a:gd name="connsiteY25" fmla="*/ 171091 h 361333"/>
                  <a:gd name="connsiteX26" fmla="*/ 232594 w 361670"/>
                  <a:gd name="connsiteY26" fmla="*/ 223439 h 361333"/>
                  <a:gd name="connsiteX27" fmla="*/ 187225 w 361670"/>
                  <a:gd name="connsiteY27" fmla="*/ 275150 h 361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1670" h="361333">
                    <a:moveTo>
                      <a:pt x="180836" y="0"/>
                    </a:moveTo>
                    <a:cubicBezTo>
                      <a:pt x="80513" y="0"/>
                      <a:pt x="0" y="81077"/>
                      <a:pt x="0" y="180667"/>
                    </a:cubicBezTo>
                    <a:cubicBezTo>
                      <a:pt x="0" y="280257"/>
                      <a:pt x="81152" y="361333"/>
                      <a:pt x="180836" y="361333"/>
                    </a:cubicBezTo>
                    <a:cubicBezTo>
                      <a:pt x="280518" y="361333"/>
                      <a:pt x="361670" y="280257"/>
                      <a:pt x="361670" y="180667"/>
                    </a:cubicBezTo>
                    <a:cubicBezTo>
                      <a:pt x="361670" y="81077"/>
                      <a:pt x="281157" y="0"/>
                      <a:pt x="180836" y="0"/>
                    </a:cubicBezTo>
                    <a:close/>
                    <a:moveTo>
                      <a:pt x="187225" y="275150"/>
                    </a:moveTo>
                    <a:lnTo>
                      <a:pt x="187225" y="292386"/>
                    </a:lnTo>
                    <a:cubicBezTo>
                      <a:pt x="187225" y="296217"/>
                      <a:pt x="184669" y="298770"/>
                      <a:pt x="180836" y="298770"/>
                    </a:cubicBezTo>
                    <a:cubicBezTo>
                      <a:pt x="177001" y="298770"/>
                      <a:pt x="174446" y="296217"/>
                      <a:pt x="174446" y="292386"/>
                    </a:cubicBezTo>
                    <a:lnTo>
                      <a:pt x="174446" y="275150"/>
                    </a:lnTo>
                    <a:cubicBezTo>
                      <a:pt x="154636" y="272596"/>
                      <a:pt x="138022" y="259828"/>
                      <a:pt x="130994" y="240676"/>
                    </a:cubicBezTo>
                    <a:cubicBezTo>
                      <a:pt x="129716" y="237484"/>
                      <a:pt x="131633" y="233654"/>
                      <a:pt x="134828" y="232377"/>
                    </a:cubicBezTo>
                    <a:cubicBezTo>
                      <a:pt x="138022" y="231100"/>
                      <a:pt x="141856" y="233015"/>
                      <a:pt x="143135" y="236207"/>
                    </a:cubicBezTo>
                    <a:cubicBezTo>
                      <a:pt x="148246" y="250252"/>
                      <a:pt x="160387" y="259828"/>
                      <a:pt x="174446" y="262382"/>
                    </a:cubicBezTo>
                    <a:lnTo>
                      <a:pt x="174446" y="182582"/>
                    </a:lnTo>
                    <a:cubicBezTo>
                      <a:pt x="148246" y="179390"/>
                      <a:pt x="128438" y="157046"/>
                      <a:pt x="128438" y="130233"/>
                    </a:cubicBezTo>
                    <a:cubicBezTo>
                      <a:pt x="128438" y="103420"/>
                      <a:pt x="148886" y="81077"/>
                      <a:pt x="174446" y="77885"/>
                    </a:cubicBezTo>
                    <a:lnTo>
                      <a:pt x="174446" y="68947"/>
                    </a:lnTo>
                    <a:cubicBezTo>
                      <a:pt x="174446" y="65117"/>
                      <a:pt x="177001" y="62563"/>
                      <a:pt x="180836" y="62563"/>
                    </a:cubicBezTo>
                    <a:cubicBezTo>
                      <a:pt x="184669" y="62563"/>
                      <a:pt x="187225" y="65117"/>
                      <a:pt x="187225" y="68947"/>
                    </a:cubicBezTo>
                    <a:lnTo>
                      <a:pt x="187225" y="78523"/>
                    </a:lnTo>
                    <a:cubicBezTo>
                      <a:pt x="203200" y="80438"/>
                      <a:pt x="217897" y="90014"/>
                      <a:pt x="226204" y="104697"/>
                    </a:cubicBezTo>
                    <a:cubicBezTo>
                      <a:pt x="228120" y="107889"/>
                      <a:pt x="226843" y="111720"/>
                      <a:pt x="223648" y="113635"/>
                    </a:cubicBezTo>
                    <a:cubicBezTo>
                      <a:pt x="220453" y="115550"/>
                      <a:pt x="216619" y="114273"/>
                      <a:pt x="214702" y="111081"/>
                    </a:cubicBezTo>
                    <a:cubicBezTo>
                      <a:pt x="208951" y="100867"/>
                      <a:pt x="198088" y="93845"/>
                      <a:pt x="186586" y="91929"/>
                    </a:cubicBezTo>
                    <a:lnTo>
                      <a:pt x="186586" y="171091"/>
                    </a:lnTo>
                    <a:cubicBezTo>
                      <a:pt x="212785" y="174283"/>
                      <a:pt x="232594" y="196627"/>
                      <a:pt x="232594" y="223439"/>
                    </a:cubicBezTo>
                    <a:cubicBezTo>
                      <a:pt x="232594" y="250252"/>
                      <a:pt x="213424" y="271958"/>
                      <a:pt x="187225" y="275150"/>
                    </a:cubicBezTo>
                    <a:close/>
                  </a:path>
                </a:pathLst>
              </a:custGeom>
              <a:grpFill/>
              <a:ln w="63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2C5404D-4CFA-32F3-2AEF-3AD1D7E6EC35}"/>
              </a:ext>
            </a:extLst>
          </p:cNvPr>
          <p:cNvGrpSpPr/>
          <p:nvPr/>
        </p:nvGrpSpPr>
        <p:grpSpPr>
          <a:xfrm>
            <a:off x="8992869" y="3173378"/>
            <a:ext cx="2468880" cy="1502023"/>
            <a:chOff x="12347662" y="1675000"/>
            <a:chExt cx="2468880" cy="1502023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FEE3026-2866-4FE2-0582-61D3145F0B6A}"/>
                </a:ext>
              </a:extLst>
            </p:cNvPr>
            <p:cNvSpPr/>
            <p:nvPr/>
          </p:nvSpPr>
          <p:spPr>
            <a:xfrm>
              <a:off x="12347662" y="2354063"/>
              <a:ext cx="2468880" cy="822960"/>
            </a:xfrm>
            <a:prstGeom prst="rect">
              <a:avLst/>
            </a:prstGeom>
            <a:noFill/>
            <a:ln w="6350" algn="ctr">
              <a:noFill/>
              <a:miter lim="800000"/>
              <a:headEnd type="none" w="sm" len="sm"/>
              <a:tailEnd type="none" w="sm" len="sm"/>
            </a:ln>
          </p:spPr>
          <p:txBody>
            <a:bodyPr wrap="square" lIns="45720" tIns="0" rIns="45720" bIns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5970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Measure real-time outcomes of interventions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43" name="Graphic 4">
              <a:extLst>
                <a:ext uri="{FF2B5EF4-FFF2-40B4-BE49-F238E27FC236}">
                  <a16:creationId xmlns:a16="http://schemas.microsoft.com/office/drawing/2014/main" id="{BFCE61F5-7718-2F35-FEF5-0B48D481EC99}"/>
                </a:ext>
              </a:extLst>
            </p:cNvPr>
            <p:cNvSpPr/>
            <p:nvPr/>
          </p:nvSpPr>
          <p:spPr>
            <a:xfrm>
              <a:off x="13307782" y="1675000"/>
              <a:ext cx="548640" cy="548640"/>
            </a:xfrm>
            <a:custGeom>
              <a:avLst/>
              <a:gdLst>
                <a:gd name="connsiteX0" fmla="*/ 180835 w 361670"/>
                <a:gd name="connsiteY0" fmla="*/ 0 h 361333"/>
                <a:gd name="connsiteX1" fmla="*/ 0 w 361670"/>
                <a:gd name="connsiteY1" fmla="*/ 180667 h 361333"/>
                <a:gd name="connsiteX2" fmla="*/ 180835 w 361670"/>
                <a:gd name="connsiteY2" fmla="*/ 361333 h 361333"/>
                <a:gd name="connsiteX3" fmla="*/ 361670 w 361670"/>
                <a:gd name="connsiteY3" fmla="*/ 180667 h 361333"/>
                <a:gd name="connsiteX4" fmla="*/ 180835 w 361670"/>
                <a:gd name="connsiteY4" fmla="*/ 0 h 361333"/>
                <a:gd name="connsiteX5" fmla="*/ 92654 w 361670"/>
                <a:gd name="connsiteY5" fmla="*/ 261105 h 361333"/>
                <a:gd name="connsiteX6" fmla="*/ 86264 w 361670"/>
                <a:gd name="connsiteY6" fmla="*/ 267489 h 361333"/>
                <a:gd name="connsiteX7" fmla="*/ 79874 w 361670"/>
                <a:gd name="connsiteY7" fmla="*/ 261105 h 361333"/>
                <a:gd name="connsiteX8" fmla="*/ 79874 w 361670"/>
                <a:gd name="connsiteY8" fmla="*/ 246422 h 361333"/>
                <a:gd name="connsiteX9" fmla="*/ 86264 w 361670"/>
                <a:gd name="connsiteY9" fmla="*/ 240038 h 361333"/>
                <a:gd name="connsiteX10" fmla="*/ 92654 w 361670"/>
                <a:gd name="connsiteY10" fmla="*/ 246422 h 361333"/>
                <a:gd name="connsiteX11" fmla="*/ 92654 w 361670"/>
                <a:gd name="connsiteY11" fmla="*/ 261105 h 361333"/>
                <a:gd name="connsiteX12" fmla="*/ 122048 w 361670"/>
                <a:gd name="connsiteY12" fmla="*/ 261105 h 361333"/>
                <a:gd name="connsiteX13" fmla="*/ 115658 w 361670"/>
                <a:gd name="connsiteY13" fmla="*/ 267489 h 361333"/>
                <a:gd name="connsiteX14" fmla="*/ 109268 w 361670"/>
                <a:gd name="connsiteY14" fmla="*/ 261105 h 361333"/>
                <a:gd name="connsiteX15" fmla="*/ 109268 w 361670"/>
                <a:gd name="connsiteY15" fmla="*/ 231739 h 361333"/>
                <a:gd name="connsiteX16" fmla="*/ 115658 w 361670"/>
                <a:gd name="connsiteY16" fmla="*/ 225355 h 361333"/>
                <a:gd name="connsiteX17" fmla="*/ 122048 w 361670"/>
                <a:gd name="connsiteY17" fmla="*/ 231739 h 361333"/>
                <a:gd name="connsiteX18" fmla="*/ 122048 w 361670"/>
                <a:gd name="connsiteY18" fmla="*/ 261105 h 361333"/>
                <a:gd name="connsiteX19" fmla="*/ 150802 w 361670"/>
                <a:gd name="connsiteY19" fmla="*/ 261105 h 361333"/>
                <a:gd name="connsiteX20" fmla="*/ 144412 w 361670"/>
                <a:gd name="connsiteY20" fmla="*/ 267489 h 361333"/>
                <a:gd name="connsiteX21" fmla="*/ 138022 w 361670"/>
                <a:gd name="connsiteY21" fmla="*/ 261105 h 361333"/>
                <a:gd name="connsiteX22" fmla="*/ 138022 w 361670"/>
                <a:gd name="connsiteY22" fmla="*/ 210033 h 361333"/>
                <a:gd name="connsiteX23" fmla="*/ 144412 w 361670"/>
                <a:gd name="connsiteY23" fmla="*/ 203649 h 361333"/>
                <a:gd name="connsiteX24" fmla="*/ 150802 w 361670"/>
                <a:gd name="connsiteY24" fmla="*/ 210033 h 361333"/>
                <a:gd name="connsiteX25" fmla="*/ 150802 w 361670"/>
                <a:gd name="connsiteY25" fmla="*/ 261105 h 361333"/>
                <a:gd name="connsiteX26" fmla="*/ 180196 w 361670"/>
                <a:gd name="connsiteY26" fmla="*/ 261105 h 361333"/>
                <a:gd name="connsiteX27" fmla="*/ 173806 w 361670"/>
                <a:gd name="connsiteY27" fmla="*/ 267489 h 361333"/>
                <a:gd name="connsiteX28" fmla="*/ 167416 w 361670"/>
                <a:gd name="connsiteY28" fmla="*/ 261105 h 361333"/>
                <a:gd name="connsiteX29" fmla="*/ 167416 w 361670"/>
                <a:gd name="connsiteY29" fmla="*/ 203011 h 361333"/>
                <a:gd name="connsiteX30" fmla="*/ 173806 w 361670"/>
                <a:gd name="connsiteY30" fmla="*/ 196627 h 361333"/>
                <a:gd name="connsiteX31" fmla="*/ 180196 w 361670"/>
                <a:gd name="connsiteY31" fmla="*/ 203011 h 361333"/>
                <a:gd name="connsiteX32" fmla="*/ 180196 w 361670"/>
                <a:gd name="connsiteY32" fmla="*/ 261105 h 361333"/>
                <a:gd name="connsiteX33" fmla="*/ 208951 w 361670"/>
                <a:gd name="connsiteY33" fmla="*/ 261105 h 361333"/>
                <a:gd name="connsiteX34" fmla="*/ 202561 w 361670"/>
                <a:gd name="connsiteY34" fmla="*/ 267489 h 361333"/>
                <a:gd name="connsiteX35" fmla="*/ 196171 w 361670"/>
                <a:gd name="connsiteY35" fmla="*/ 261105 h 361333"/>
                <a:gd name="connsiteX36" fmla="*/ 196171 w 361670"/>
                <a:gd name="connsiteY36" fmla="*/ 203011 h 361333"/>
                <a:gd name="connsiteX37" fmla="*/ 202561 w 361670"/>
                <a:gd name="connsiteY37" fmla="*/ 196627 h 361333"/>
                <a:gd name="connsiteX38" fmla="*/ 208951 w 361670"/>
                <a:gd name="connsiteY38" fmla="*/ 203011 h 361333"/>
                <a:gd name="connsiteX39" fmla="*/ 208951 w 361670"/>
                <a:gd name="connsiteY39" fmla="*/ 261105 h 361333"/>
                <a:gd name="connsiteX40" fmla="*/ 238345 w 361670"/>
                <a:gd name="connsiteY40" fmla="*/ 261105 h 361333"/>
                <a:gd name="connsiteX41" fmla="*/ 231955 w 361670"/>
                <a:gd name="connsiteY41" fmla="*/ 267489 h 361333"/>
                <a:gd name="connsiteX42" fmla="*/ 225565 w 361670"/>
                <a:gd name="connsiteY42" fmla="*/ 261105 h 361333"/>
                <a:gd name="connsiteX43" fmla="*/ 225565 w 361670"/>
                <a:gd name="connsiteY43" fmla="*/ 181305 h 361333"/>
                <a:gd name="connsiteX44" fmla="*/ 231955 w 361670"/>
                <a:gd name="connsiteY44" fmla="*/ 174921 h 361333"/>
                <a:gd name="connsiteX45" fmla="*/ 238345 w 361670"/>
                <a:gd name="connsiteY45" fmla="*/ 181305 h 361333"/>
                <a:gd name="connsiteX46" fmla="*/ 238345 w 361670"/>
                <a:gd name="connsiteY46" fmla="*/ 261105 h 361333"/>
                <a:gd name="connsiteX47" fmla="*/ 267099 w 361670"/>
                <a:gd name="connsiteY47" fmla="*/ 261105 h 361333"/>
                <a:gd name="connsiteX48" fmla="*/ 260709 w 361670"/>
                <a:gd name="connsiteY48" fmla="*/ 267489 h 361333"/>
                <a:gd name="connsiteX49" fmla="*/ 254319 w 361670"/>
                <a:gd name="connsiteY49" fmla="*/ 261105 h 361333"/>
                <a:gd name="connsiteX50" fmla="*/ 254319 w 361670"/>
                <a:gd name="connsiteY50" fmla="*/ 159600 h 361333"/>
                <a:gd name="connsiteX51" fmla="*/ 260709 w 361670"/>
                <a:gd name="connsiteY51" fmla="*/ 153216 h 361333"/>
                <a:gd name="connsiteX52" fmla="*/ 267099 w 361670"/>
                <a:gd name="connsiteY52" fmla="*/ 159600 h 361333"/>
                <a:gd name="connsiteX53" fmla="*/ 267099 w 361670"/>
                <a:gd name="connsiteY53" fmla="*/ 261105 h 361333"/>
                <a:gd name="connsiteX54" fmla="*/ 281796 w 361670"/>
                <a:gd name="connsiteY54" fmla="*/ 130233 h 361333"/>
                <a:gd name="connsiteX55" fmla="*/ 275406 w 361670"/>
                <a:gd name="connsiteY55" fmla="*/ 136617 h 361333"/>
                <a:gd name="connsiteX56" fmla="*/ 269016 w 361670"/>
                <a:gd name="connsiteY56" fmla="*/ 130233 h 361333"/>
                <a:gd name="connsiteX57" fmla="*/ 269016 w 361670"/>
                <a:gd name="connsiteY57" fmla="*/ 116827 h 361333"/>
                <a:gd name="connsiteX58" fmla="*/ 207034 w 361670"/>
                <a:gd name="connsiteY58" fmla="*/ 178752 h 361333"/>
                <a:gd name="connsiteX59" fmla="*/ 202561 w 361670"/>
                <a:gd name="connsiteY59" fmla="*/ 180667 h 361333"/>
                <a:gd name="connsiteX60" fmla="*/ 146329 w 361670"/>
                <a:gd name="connsiteY60" fmla="*/ 180667 h 361333"/>
                <a:gd name="connsiteX61" fmla="*/ 90098 w 361670"/>
                <a:gd name="connsiteY61" fmla="*/ 222801 h 361333"/>
                <a:gd name="connsiteX62" fmla="*/ 86264 w 361670"/>
                <a:gd name="connsiteY62" fmla="*/ 224078 h 361333"/>
                <a:gd name="connsiteX63" fmla="*/ 81152 w 361670"/>
                <a:gd name="connsiteY63" fmla="*/ 221524 h 361333"/>
                <a:gd name="connsiteX64" fmla="*/ 82430 w 361670"/>
                <a:gd name="connsiteY64" fmla="*/ 212587 h 361333"/>
                <a:gd name="connsiteX65" fmla="*/ 140579 w 361670"/>
                <a:gd name="connsiteY65" fmla="*/ 169176 h 361333"/>
                <a:gd name="connsiteX66" fmla="*/ 144412 w 361670"/>
                <a:gd name="connsiteY66" fmla="*/ 167899 h 361333"/>
                <a:gd name="connsiteX67" fmla="*/ 200005 w 361670"/>
                <a:gd name="connsiteY67" fmla="*/ 167899 h 361333"/>
                <a:gd name="connsiteX68" fmla="*/ 260071 w 361670"/>
                <a:gd name="connsiteY68" fmla="*/ 107889 h 361333"/>
                <a:gd name="connsiteX69" fmla="*/ 246651 w 361670"/>
                <a:gd name="connsiteY69" fmla="*/ 107889 h 361333"/>
                <a:gd name="connsiteX70" fmla="*/ 240261 w 361670"/>
                <a:gd name="connsiteY70" fmla="*/ 101505 h 361333"/>
                <a:gd name="connsiteX71" fmla="*/ 246651 w 361670"/>
                <a:gd name="connsiteY71" fmla="*/ 95121 h 361333"/>
                <a:gd name="connsiteX72" fmla="*/ 276045 w 361670"/>
                <a:gd name="connsiteY72" fmla="*/ 95121 h 361333"/>
                <a:gd name="connsiteX73" fmla="*/ 278601 w 361670"/>
                <a:gd name="connsiteY73" fmla="*/ 95760 h 361333"/>
                <a:gd name="connsiteX74" fmla="*/ 281796 w 361670"/>
                <a:gd name="connsiteY74" fmla="*/ 98952 h 361333"/>
                <a:gd name="connsiteX75" fmla="*/ 282435 w 361670"/>
                <a:gd name="connsiteY75" fmla="*/ 101505 h 361333"/>
                <a:gd name="connsiteX76" fmla="*/ 282435 w 361670"/>
                <a:gd name="connsiteY76" fmla="*/ 130233 h 361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361670" h="361333">
                  <a:moveTo>
                    <a:pt x="180835" y="0"/>
                  </a:moveTo>
                  <a:cubicBezTo>
                    <a:pt x="80513" y="0"/>
                    <a:pt x="0" y="81077"/>
                    <a:pt x="0" y="180667"/>
                  </a:cubicBezTo>
                  <a:cubicBezTo>
                    <a:pt x="0" y="280895"/>
                    <a:pt x="81152" y="361333"/>
                    <a:pt x="180835" y="361333"/>
                  </a:cubicBezTo>
                  <a:cubicBezTo>
                    <a:pt x="281157" y="361333"/>
                    <a:pt x="361670" y="280257"/>
                    <a:pt x="361670" y="180667"/>
                  </a:cubicBezTo>
                  <a:cubicBezTo>
                    <a:pt x="361670" y="81077"/>
                    <a:pt x="280518" y="0"/>
                    <a:pt x="180835" y="0"/>
                  </a:cubicBezTo>
                  <a:close/>
                  <a:moveTo>
                    <a:pt x="92654" y="261105"/>
                  </a:moveTo>
                  <a:cubicBezTo>
                    <a:pt x="92654" y="264935"/>
                    <a:pt x="90098" y="267489"/>
                    <a:pt x="86264" y="267489"/>
                  </a:cubicBezTo>
                  <a:cubicBezTo>
                    <a:pt x="82430" y="267489"/>
                    <a:pt x="79874" y="264935"/>
                    <a:pt x="79874" y="261105"/>
                  </a:cubicBezTo>
                  <a:lnTo>
                    <a:pt x="79874" y="246422"/>
                  </a:lnTo>
                  <a:cubicBezTo>
                    <a:pt x="79874" y="242591"/>
                    <a:pt x="82430" y="240038"/>
                    <a:pt x="86264" y="240038"/>
                  </a:cubicBezTo>
                  <a:cubicBezTo>
                    <a:pt x="90098" y="240038"/>
                    <a:pt x="92654" y="242591"/>
                    <a:pt x="92654" y="246422"/>
                  </a:cubicBezTo>
                  <a:lnTo>
                    <a:pt x="92654" y="261105"/>
                  </a:lnTo>
                  <a:close/>
                  <a:moveTo>
                    <a:pt x="122048" y="261105"/>
                  </a:moveTo>
                  <a:cubicBezTo>
                    <a:pt x="122048" y="264935"/>
                    <a:pt x="119492" y="267489"/>
                    <a:pt x="115658" y="267489"/>
                  </a:cubicBezTo>
                  <a:cubicBezTo>
                    <a:pt x="111824" y="267489"/>
                    <a:pt x="109268" y="264935"/>
                    <a:pt x="109268" y="261105"/>
                  </a:cubicBezTo>
                  <a:lnTo>
                    <a:pt x="109268" y="231739"/>
                  </a:lnTo>
                  <a:cubicBezTo>
                    <a:pt x="109268" y="227908"/>
                    <a:pt x="111824" y="225355"/>
                    <a:pt x="115658" y="225355"/>
                  </a:cubicBezTo>
                  <a:cubicBezTo>
                    <a:pt x="119492" y="225355"/>
                    <a:pt x="122048" y="227908"/>
                    <a:pt x="122048" y="231739"/>
                  </a:cubicBezTo>
                  <a:lnTo>
                    <a:pt x="122048" y="261105"/>
                  </a:lnTo>
                  <a:close/>
                  <a:moveTo>
                    <a:pt x="150802" y="261105"/>
                  </a:moveTo>
                  <a:cubicBezTo>
                    <a:pt x="150802" y="264935"/>
                    <a:pt x="148247" y="267489"/>
                    <a:pt x="144412" y="267489"/>
                  </a:cubicBezTo>
                  <a:cubicBezTo>
                    <a:pt x="140579" y="267489"/>
                    <a:pt x="138022" y="264935"/>
                    <a:pt x="138022" y="261105"/>
                  </a:cubicBezTo>
                  <a:lnTo>
                    <a:pt x="138022" y="210033"/>
                  </a:lnTo>
                  <a:cubicBezTo>
                    <a:pt x="138022" y="206203"/>
                    <a:pt x="140579" y="203649"/>
                    <a:pt x="144412" y="203649"/>
                  </a:cubicBezTo>
                  <a:cubicBezTo>
                    <a:pt x="148247" y="203649"/>
                    <a:pt x="150802" y="206203"/>
                    <a:pt x="150802" y="210033"/>
                  </a:cubicBezTo>
                  <a:lnTo>
                    <a:pt x="150802" y="261105"/>
                  </a:lnTo>
                  <a:close/>
                  <a:moveTo>
                    <a:pt x="180196" y="261105"/>
                  </a:moveTo>
                  <a:cubicBezTo>
                    <a:pt x="180196" y="264935"/>
                    <a:pt x="177640" y="267489"/>
                    <a:pt x="173806" y="267489"/>
                  </a:cubicBezTo>
                  <a:cubicBezTo>
                    <a:pt x="169972" y="267489"/>
                    <a:pt x="167416" y="264935"/>
                    <a:pt x="167416" y="261105"/>
                  </a:cubicBezTo>
                  <a:lnTo>
                    <a:pt x="167416" y="203011"/>
                  </a:lnTo>
                  <a:cubicBezTo>
                    <a:pt x="167416" y="199180"/>
                    <a:pt x="169972" y="196627"/>
                    <a:pt x="173806" y="196627"/>
                  </a:cubicBezTo>
                  <a:cubicBezTo>
                    <a:pt x="177640" y="196627"/>
                    <a:pt x="180196" y="199180"/>
                    <a:pt x="180196" y="203011"/>
                  </a:cubicBezTo>
                  <a:lnTo>
                    <a:pt x="180196" y="261105"/>
                  </a:lnTo>
                  <a:close/>
                  <a:moveTo>
                    <a:pt x="208951" y="261105"/>
                  </a:moveTo>
                  <a:cubicBezTo>
                    <a:pt x="208951" y="264935"/>
                    <a:pt x="206395" y="267489"/>
                    <a:pt x="202561" y="267489"/>
                  </a:cubicBezTo>
                  <a:cubicBezTo>
                    <a:pt x="198727" y="267489"/>
                    <a:pt x="196171" y="264935"/>
                    <a:pt x="196171" y="261105"/>
                  </a:cubicBezTo>
                  <a:lnTo>
                    <a:pt x="196171" y="203011"/>
                  </a:lnTo>
                  <a:cubicBezTo>
                    <a:pt x="196171" y="199180"/>
                    <a:pt x="198727" y="196627"/>
                    <a:pt x="202561" y="196627"/>
                  </a:cubicBezTo>
                  <a:cubicBezTo>
                    <a:pt x="206395" y="196627"/>
                    <a:pt x="208951" y="199180"/>
                    <a:pt x="208951" y="203011"/>
                  </a:cubicBezTo>
                  <a:lnTo>
                    <a:pt x="208951" y="261105"/>
                  </a:lnTo>
                  <a:close/>
                  <a:moveTo>
                    <a:pt x="238345" y="261105"/>
                  </a:moveTo>
                  <a:cubicBezTo>
                    <a:pt x="238345" y="264935"/>
                    <a:pt x="235788" y="267489"/>
                    <a:pt x="231955" y="267489"/>
                  </a:cubicBezTo>
                  <a:cubicBezTo>
                    <a:pt x="228121" y="267489"/>
                    <a:pt x="225565" y="264935"/>
                    <a:pt x="225565" y="261105"/>
                  </a:cubicBezTo>
                  <a:lnTo>
                    <a:pt x="225565" y="181305"/>
                  </a:lnTo>
                  <a:cubicBezTo>
                    <a:pt x="225565" y="177475"/>
                    <a:pt x="228121" y="174921"/>
                    <a:pt x="231955" y="174921"/>
                  </a:cubicBezTo>
                  <a:cubicBezTo>
                    <a:pt x="235788" y="174921"/>
                    <a:pt x="238345" y="177475"/>
                    <a:pt x="238345" y="181305"/>
                  </a:cubicBezTo>
                  <a:lnTo>
                    <a:pt x="238345" y="261105"/>
                  </a:lnTo>
                  <a:close/>
                  <a:moveTo>
                    <a:pt x="267099" y="261105"/>
                  </a:moveTo>
                  <a:cubicBezTo>
                    <a:pt x="267099" y="264935"/>
                    <a:pt x="264543" y="267489"/>
                    <a:pt x="260709" y="267489"/>
                  </a:cubicBezTo>
                  <a:cubicBezTo>
                    <a:pt x="256876" y="267489"/>
                    <a:pt x="254319" y="264935"/>
                    <a:pt x="254319" y="261105"/>
                  </a:cubicBezTo>
                  <a:lnTo>
                    <a:pt x="254319" y="159600"/>
                  </a:lnTo>
                  <a:cubicBezTo>
                    <a:pt x="254319" y="155769"/>
                    <a:pt x="256876" y="153216"/>
                    <a:pt x="260709" y="153216"/>
                  </a:cubicBezTo>
                  <a:cubicBezTo>
                    <a:pt x="264543" y="153216"/>
                    <a:pt x="267099" y="155769"/>
                    <a:pt x="267099" y="159600"/>
                  </a:cubicBezTo>
                  <a:lnTo>
                    <a:pt x="267099" y="261105"/>
                  </a:lnTo>
                  <a:close/>
                  <a:moveTo>
                    <a:pt x="281796" y="130233"/>
                  </a:moveTo>
                  <a:cubicBezTo>
                    <a:pt x="281796" y="134064"/>
                    <a:pt x="279240" y="136617"/>
                    <a:pt x="275406" y="136617"/>
                  </a:cubicBezTo>
                  <a:cubicBezTo>
                    <a:pt x="271572" y="136617"/>
                    <a:pt x="269016" y="134064"/>
                    <a:pt x="269016" y="130233"/>
                  </a:cubicBezTo>
                  <a:lnTo>
                    <a:pt x="269016" y="116827"/>
                  </a:lnTo>
                  <a:lnTo>
                    <a:pt x="207034" y="178752"/>
                  </a:lnTo>
                  <a:cubicBezTo>
                    <a:pt x="205756" y="180028"/>
                    <a:pt x="204478" y="180667"/>
                    <a:pt x="202561" y="180667"/>
                  </a:cubicBezTo>
                  <a:lnTo>
                    <a:pt x="146329" y="180667"/>
                  </a:lnTo>
                  <a:lnTo>
                    <a:pt x="90098" y="222801"/>
                  </a:lnTo>
                  <a:cubicBezTo>
                    <a:pt x="88820" y="223439"/>
                    <a:pt x="87542" y="224078"/>
                    <a:pt x="86264" y="224078"/>
                  </a:cubicBezTo>
                  <a:cubicBezTo>
                    <a:pt x="84347" y="224078"/>
                    <a:pt x="82430" y="223439"/>
                    <a:pt x="81152" y="221524"/>
                  </a:cubicBezTo>
                  <a:cubicBezTo>
                    <a:pt x="79235" y="218971"/>
                    <a:pt x="79874" y="214502"/>
                    <a:pt x="82430" y="212587"/>
                  </a:cubicBezTo>
                  <a:lnTo>
                    <a:pt x="140579" y="169176"/>
                  </a:lnTo>
                  <a:cubicBezTo>
                    <a:pt x="141857" y="168537"/>
                    <a:pt x="143134" y="167899"/>
                    <a:pt x="144412" y="167899"/>
                  </a:cubicBezTo>
                  <a:lnTo>
                    <a:pt x="200005" y="167899"/>
                  </a:lnTo>
                  <a:lnTo>
                    <a:pt x="260071" y="107889"/>
                  </a:lnTo>
                  <a:lnTo>
                    <a:pt x="246651" y="107889"/>
                  </a:lnTo>
                  <a:cubicBezTo>
                    <a:pt x="242818" y="107889"/>
                    <a:pt x="240261" y="105336"/>
                    <a:pt x="240261" y="101505"/>
                  </a:cubicBezTo>
                  <a:cubicBezTo>
                    <a:pt x="240261" y="97675"/>
                    <a:pt x="242818" y="95121"/>
                    <a:pt x="246651" y="95121"/>
                  </a:cubicBezTo>
                  <a:lnTo>
                    <a:pt x="276045" y="95121"/>
                  </a:lnTo>
                  <a:cubicBezTo>
                    <a:pt x="276684" y="95121"/>
                    <a:pt x="277962" y="95121"/>
                    <a:pt x="278601" y="95760"/>
                  </a:cubicBezTo>
                  <a:cubicBezTo>
                    <a:pt x="279879" y="96398"/>
                    <a:pt x="281157" y="97675"/>
                    <a:pt x="281796" y="98952"/>
                  </a:cubicBezTo>
                  <a:cubicBezTo>
                    <a:pt x="282435" y="99590"/>
                    <a:pt x="282435" y="100867"/>
                    <a:pt x="282435" y="101505"/>
                  </a:cubicBezTo>
                  <a:lnTo>
                    <a:pt x="282435" y="130233"/>
                  </a:lnTo>
                  <a:close/>
                </a:path>
              </a:pathLst>
            </a:custGeom>
            <a:solidFill>
              <a:srgbClr val="005970"/>
            </a:solidFill>
            <a:ln w="63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E7EE48F-CD99-BCAF-31A1-AC5ACF1C63CF}"/>
              </a:ext>
            </a:extLst>
          </p:cNvPr>
          <p:cNvGrpSpPr/>
          <p:nvPr/>
        </p:nvGrpSpPr>
        <p:grpSpPr>
          <a:xfrm>
            <a:off x="6340919" y="1805179"/>
            <a:ext cx="2468880" cy="1502023"/>
            <a:chOff x="5365009" y="1675000"/>
            <a:chExt cx="2468880" cy="1502023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A869836-CFD0-6A33-B5B0-A86742ABF2B5}"/>
                </a:ext>
              </a:extLst>
            </p:cNvPr>
            <p:cNvSpPr/>
            <p:nvPr/>
          </p:nvSpPr>
          <p:spPr>
            <a:xfrm>
              <a:off x="5365009" y="2354063"/>
              <a:ext cx="2468880" cy="822960"/>
            </a:xfrm>
            <a:prstGeom prst="rect">
              <a:avLst/>
            </a:prstGeom>
            <a:noFill/>
            <a:ln w="6350" algn="ctr">
              <a:noFill/>
              <a:miter lim="800000"/>
              <a:headEnd type="none" w="sm" len="sm"/>
              <a:tailEnd type="none" w="sm" len="sm"/>
            </a:ln>
          </p:spPr>
          <p:txBody>
            <a:bodyPr wrap="square" lIns="45720" tIns="0" rIns="45720" bIns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005970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Understand the nature and impacts of the crisis</a:t>
              </a:r>
              <a:endParaRPr kumimoji="0" lang="en-US" sz="12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grpSp>
          <p:nvGrpSpPr>
            <p:cNvPr id="46" name="Graphic 4">
              <a:extLst>
                <a:ext uri="{FF2B5EF4-FFF2-40B4-BE49-F238E27FC236}">
                  <a16:creationId xmlns:a16="http://schemas.microsoft.com/office/drawing/2014/main" id="{5FEA7D9B-2CE2-094D-BC4F-B34981D03070}"/>
                </a:ext>
              </a:extLst>
            </p:cNvPr>
            <p:cNvGrpSpPr/>
            <p:nvPr/>
          </p:nvGrpSpPr>
          <p:grpSpPr>
            <a:xfrm>
              <a:off x="6312067" y="1675000"/>
              <a:ext cx="548640" cy="548640"/>
              <a:chOff x="9279466" y="3339623"/>
              <a:chExt cx="361671" cy="361333"/>
            </a:xfrm>
            <a:solidFill>
              <a:srgbClr val="005970"/>
            </a:solidFill>
          </p:grpSpPr>
          <p:sp>
            <p:nvSpPr>
              <p:cNvPr id="47" name="Graphic 4">
                <a:extLst>
                  <a:ext uri="{FF2B5EF4-FFF2-40B4-BE49-F238E27FC236}">
                    <a16:creationId xmlns:a16="http://schemas.microsoft.com/office/drawing/2014/main" id="{D8EE582E-A9C7-98AB-2E9A-3787DB0ABCF4}"/>
                  </a:ext>
                </a:extLst>
              </p:cNvPr>
              <p:cNvSpPr/>
              <p:nvPr/>
            </p:nvSpPr>
            <p:spPr>
              <a:xfrm>
                <a:off x="9372760" y="3473687"/>
                <a:ext cx="175083" cy="121295"/>
              </a:xfrm>
              <a:custGeom>
                <a:avLst/>
                <a:gdLst>
                  <a:gd name="connsiteX0" fmla="*/ 134189 w 175083"/>
                  <a:gd name="connsiteY0" fmla="*/ 47242 h 121295"/>
                  <a:gd name="connsiteX1" fmla="*/ 134189 w 175083"/>
                  <a:gd name="connsiteY1" fmla="*/ 74054 h 121295"/>
                  <a:gd name="connsiteX2" fmla="*/ 127799 w 175083"/>
                  <a:gd name="connsiteY2" fmla="*/ 80438 h 121295"/>
                  <a:gd name="connsiteX3" fmla="*/ 107350 w 175083"/>
                  <a:gd name="connsiteY3" fmla="*/ 80438 h 121295"/>
                  <a:gd name="connsiteX4" fmla="*/ 107350 w 175083"/>
                  <a:gd name="connsiteY4" fmla="*/ 100867 h 121295"/>
                  <a:gd name="connsiteX5" fmla="*/ 100961 w 175083"/>
                  <a:gd name="connsiteY5" fmla="*/ 107251 h 121295"/>
                  <a:gd name="connsiteX6" fmla="*/ 74123 w 175083"/>
                  <a:gd name="connsiteY6" fmla="*/ 107251 h 121295"/>
                  <a:gd name="connsiteX7" fmla="*/ 67733 w 175083"/>
                  <a:gd name="connsiteY7" fmla="*/ 100867 h 121295"/>
                  <a:gd name="connsiteX8" fmla="*/ 67733 w 175083"/>
                  <a:gd name="connsiteY8" fmla="*/ 80438 h 121295"/>
                  <a:gd name="connsiteX9" fmla="*/ 47285 w 175083"/>
                  <a:gd name="connsiteY9" fmla="*/ 80438 h 121295"/>
                  <a:gd name="connsiteX10" fmla="*/ 40895 w 175083"/>
                  <a:gd name="connsiteY10" fmla="*/ 74054 h 121295"/>
                  <a:gd name="connsiteX11" fmla="*/ 40895 w 175083"/>
                  <a:gd name="connsiteY11" fmla="*/ 47242 h 121295"/>
                  <a:gd name="connsiteX12" fmla="*/ 47285 w 175083"/>
                  <a:gd name="connsiteY12" fmla="*/ 40858 h 121295"/>
                  <a:gd name="connsiteX13" fmla="*/ 67733 w 175083"/>
                  <a:gd name="connsiteY13" fmla="*/ 40858 h 121295"/>
                  <a:gd name="connsiteX14" fmla="*/ 67733 w 175083"/>
                  <a:gd name="connsiteY14" fmla="*/ 20429 h 121295"/>
                  <a:gd name="connsiteX15" fmla="*/ 74123 w 175083"/>
                  <a:gd name="connsiteY15" fmla="*/ 14045 h 121295"/>
                  <a:gd name="connsiteX16" fmla="*/ 100961 w 175083"/>
                  <a:gd name="connsiteY16" fmla="*/ 14045 h 121295"/>
                  <a:gd name="connsiteX17" fmla="*/ 107350 w 175083"/>
                  <a:gd name="connsiteY17" fmla="*/ 20429 h 121295"/>
                  <a:gd name="connsiteX18" fmla="*/ 107350 w 175083"/>
                  <a:gd name="connsiteY18" fmla="*/ 40858 h 121295"/>
                  <a:gd name="connsiteX19" fmla="*/ 127799 w 175083"/>
                  <a:gd name="connsiteY19" fmla="*/ 40858 h 121295"/>
                  <a:gd name="connsiteX20" fmla="*/ 134189 w 175083"/>
                  <a:gd name="connsiteY20" fmla="*/ 47242 h 121295"/>
                  <a:gd name="connsiteX21" fmla="*/ 0 w 175083"/>
                  <a:gd name="connsiteY21" fmla="*/ 121296 h 121295"/>
                  <a:gd name="connsiteX22" fmla="*/ 175084 w 175083"/>
                  <a:gd name="connsiteY22" fmla="*/ 121296 h 121295"/>
                  <a:gd name="connsiteX23" fmla="*/ 175084 w 175083"/>
                  <a:gd name="connsiteY23" fmla="*/ 0 h 121295"/>
                  <a:gd name="connsiteX24" fmla="*/ 0 w 175083"/>
                  <a:gd name="connsiteY24" fmla="*/ 0 h 121295"/>
                  <a:gd name="connsiteX25" fmla="*/ 0 w 175083"/>
                  <a:gd name="connsiteY25" fmla="*/ 121296 h 121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75083" h="121295">
                    <a:moveTo>
                      <a:pt x="134189" y="47242"/>
                    </a:moveTo>
                    <a:lnTo>
                      <a:pt x="134189" y="74054"/>
                    </a:lnTo>
                    <a:cubicBezTo>
                      <a:pt x="134189" y="77885"/>
                      <a:pt x="131633" y="80438"/>
                      <a:pt x="127799" y="80438"/>
                    </a:cubicBezTo>
                    <a:lnTo>
                      <a:pt x="107350" y="80438"/>
                    </a:lnTo>
                    <a:lnTo>
                      <a:pt x="107350" y="100867"/>
                    </a:lnTo>
                    <a:cubicBezTo>
                      <a:pt x="107350" y="104697"/>
                      <a:pt x="104794" y="107251"/>
                      <a:pt x="100961" y="107251"/>
                    </a:cubicBezTo>
                    <a:lnTo>
                      <a:pt x="74123" y="107251"/>
                    </a:lnTo>
                    <a:cubicBezTo>
                      <a:pt x="70289" y="107251"/>
                      <a:pt x="67733" y="104697"/>
                      <a:pt x="67733" y="100867"/>
                    </a:cubicBezTo>
                    <a:lnTo>
                      <a:pt x="67733" y="80438"/>
                    </a:lnTo>
                    <a:lnTo>
                      <a:pt x="47285" y="80438"/>
                    </a:lnTo>
                    <a:cubicBezTo>
                      <a:pt x="43451" y="80438"/>
                      <a:pt x="40895" y="77885"/>
                      <a:pt x="40895" y="74054"/>
                    </a:cubicBezTo>
                    <a:lnTo>
                      <a:pt x="40895" y="47242"/>
                    </a:lnTo>
                    <a:cubicBezTo>
                      <a:pt x="40895" y="43411"/>
                      <a:pt x="43451" y="40858"/>
                      <a:pt x="47285" y="40858"/>
                    </a:cubicBezTo>
                    <a:lnTo>
                      <a:pt x="67733" y="40858"/>
                    </a:lnTo>
                    <a:lnTo>
                      <a:pt x="67733" y="20429"/>
                    </a:lnTo>
                    <a:cubicBezTo>
                      <a:pt x="67733" y="16598"/>
                      <a:pt x="70289" y="14045"/>
                      <a:pt x="74123" y="14045"/>
                    </a:cubicBezTo>
                    <a:lnTo>
                      <a:pt x="100961" y="14045"/>
                    </a:lnTo>
                    <a:cubicBezTo>
                      <a:pt x="104794" y="14045"/>
                      <a:pt x="107350" y="16598"/>
                      <a:pt x="107350" y="20429"/>
                    </a:cubicBezTo>
                    <a:lnTo>
                      <a:pt x="107350" y="40858"/>
                    </a:lnTo>
                    <a:lnTo>
                      <a:pt x="127799" y="40858"/>
                    </a:lnTo>
                    <a:cubicBezTo>
                      <a:pt x="130994" y="40858"/>
                      <a:pt x="134189" y="43411"/>
                      <a:pt x="134189" y="47242"/>
                    </a:cubicBezTo>
                    <a:moveTo>
                      <a:pt x="0" y="121296"/>
                    </a:moveTo>
                    <a:lnTo>
                      <a:pt x="175084" y="121296"/>
                    </a:lnTo>
                    <a:lnTo>
                      <a:pt x="175084" y="0"/>
                    </a:lnTo>
                    <a:lnTo>
                      <a:pt x="0" y="0"/>
                    </a:lnTo>
                    <a:lnTo>
                      <a:pt x="0" y="121296"/>
                    </a:lnTo>
                    <a:close/>
                  </a:path>
                </a:pathLst>
              </a:custGeom>
              <a:grpFill/>
              <a:ln w="63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48" name="Graphic 4">
                <a:extLst>
                  <a:ext uri="{FF2B5EF4-FFF2-40B4-BE49-F238E27FC236}">
                    <a16:creationId xmlns:a16="http://schemas.microsoft.com/office/drawing/2014/main" id="{2FA30869-8B4E-59DC-A61B-5C21AA1137D8}"/>
                  </a:ext>
                </a:extLst>
              </p:cNvPr>
              <p:cNvSpPr/>
              <p:nvPr/>
            </p:nvSpPr>
            <p:spPr>
              <a:xfrm>
                <a:off x="9426434" y="3500500"/>
                <a:ext cx="67733" cy="67670"/>
              </a:xfrm>
              <a:custGeom>
                <a:avLst/>
                <a:gdLst>
                  <a:gd name="connsiteX0" fmla="*/ 40896 w 67733"/>
                  <a:gd name="connsiteY0" fmla="*/ 20429 h 67670"/>
                  <a:gd name="connsiteX1" fmla="*/ 40896 w 67733"/>
                  <a:gd name="connsiteY1" fmla="*/ 0 h 67670"/>
                  <a:gd name="connsiteX2" fmla="*/ 26838 w 67733"/>
                  <a:gd name="connsiteY2" fmla="*/ 0 h 67670"/>
                  <a:gd name="connsiteX3" fmla="*/ 26838 w 67733"/>
                  <a:gd name="connsiteY3" fmla="*/ 20429 h 67670"/>
                  <a:gd name="connsiteX4" fmla="*/ 20448 w 67733"/>
                  <a:gd name="connsiteY4" fmla="*/ 26813 h 67670"/>
                  <a:gd name="connsiteX5" fmla="*/ 0 w 67733"/>
                  <a:gd name="connsiteY5" fmla="*/ 26813 h 67670"/>
                  <a:gd name="connsiteX6" fmla="*/ 0 w 67733"/>
                  <a:gd name="connsiteY6" fmla="*/ 40857 h 67670"/>
                  <a:gd name="connsiteX7" fmla="*/ 20448 w 67733"/>
                  <a:gd name="connsiteY7" fmla="*/ 40857 h 67670"/>
                  <a:gd name="connsiteX8" fmla="*/ 26838 w 67733"/>
                  <a:gd name="connsiteY8" fmla="*/ 47241 h 67670"/>
                  <a:gd name="connsiteX9" fmla="*/ 26838 w 67733"/>
                  <a:gd name="connsiteY9" fmla="*/ 67670 h 67670"/>
                  <a:gd name="connsiteX10" fmla="*/ 40896 w 67733"/>
                  <a:gd name="connsiteY10" fmla="*/ 67670 h 67670"/>
                  <a:gd name="connsiteX11" fmla="*/ 40896 w 67733"/>
                  <a:gd name="connsiteY11" fmla="*/ 47241 h 67670"/>
                  <a:gd name="connsiteX12" fmla="*/ 47286 w 67733"/>
                  <a:gd name="connsiteY12" fmla="*/ 40857 h 67670"/>
                  <a:gd name="connsiteX13" fmla="*/ 67734 w 67733"/>
                  <a:gd name="connsiteY13" fmla="*/ 40857 h 67670"/>
                  <a:gd name="connsiteX14" fmla="*/ 67734 w 67733"/>
                  <a:gd name="connsiteY14" fmla="*/ 26813 h 67670"/>
                  <a:gd name="connsiteX15" fmla="*/ 47286 w 67733"/>
                  <a:gd name="connsiteY15" fmla="*/ 26813 h 67670"/>
                  <a:gd name="connsiteX16" fmla="*/ 40896 w 67733"/>
                  <a:gd name="connsiteY16" fmla="*/ 20429 h 67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7733" h="67670">
                    <a:moveTo>
                      <a:pt x="40896" y="20429"/>
                    </a:moveTo>
                    <a:lnTo>
                      <a:pt x="40896" y="0"/>
                    </a:lnTo>
                    <a:lnTo>
                      <a:pt x="26838" y="0"/>
                    </a:lnTo>
                    <a:lnTo>
                      <a:pt x="26838" y="20429"/>
                    </a:lnTo>
                    <a:cubicBezTo>
                      <a:pt x="26838" y="24259"/>
                      <a:pt x="24282" y="26813"/>
                      <a:pt x="20448" y="26813"/>
                    </a:cubicBezTo>
                    <a:lnTo>
                      <a:pt x="0" y="26813"/>
                    </a:lnTo>
                    <a:lnTo>
                      <a:pt x="0" y="40857"/>
                    </a:lnTo>
                    <a:lnTo>
                      <a:pt x="20448" y="40857"/>
                    </a:lnTo>
                    <a:cubicBezTo>
                      <a:pt x="24282" y="40857"/>
                      <a:pt x="26838" y="43411"/>
                      <a:pt x="26838" y="47241"/>
                    </a:cubicBezTo>
                    <a:lnTo>
                      <a:pt x="26838" y="67670"/>
                    </a:lnTo>
                    <a:lnTo>
                      <a:pt x="40896" y="67670"/>
                    </a:lnTo>
                    <a:lnTo>
                      <a:pt x="40896" y="47241"/>
                    </a:lnTo>
                    <a:cubicBezTo>
                      <a:pt x="40896" y="43411"/>
                      <a:pt x="43452" y="40857"/>
                      <a:pt x="47286" y="40857"/>
                    </a:cubicBezTo>
                    <a:lnTo>
                      <a:pt x="67734" y="40857"/>
                    </a:lnTo>
                    <a:lnTo>
                      <a:pt x="67734" y="26813"/>
                    </a:lnTo>
                    <a:lnTo>
                      <a:pt x="47286" y="26813"/>
                    </a:lnTo>
                    <a:cubicBezTo>
                      <a:pt x="43452" y="26813"/>
                      <a:pt x="40896" y="23621"/>
                      <a:pt x="40896" y="20429"/>
                    </a:cubicBezTo>
                  </a:path>
                </a:pathLst>
              </a:custGeom>
              <a:grpFill/>
              <a:ln w="63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49" name="Graphic 4">
                <a:extLst>
                  <a:ext uri="{FF2B5EF4-FFF2-40B4-BE49-F238E27FC236}">
                    <a16:creationId xmlns:a16="http://schemas.microsoft.com/office/drawing/2014/main" id="{4269F592-2E29-73AB-5040-77BFC3D28DEC}"/>
                  </a:ext>
                </a:extLst>
              </p:cNvPr>
              <p:cNvSpPr/>
              <p:nvPr/>
            </p:nvSpPr>
            <p:spPr>
              <a:xfrm>
                <a:off x="9439854" y="3446874"/>
                <a:ext cx="40895" cy="14044"/>
              </a:xfrm>
              <a:custGeom>
                <a:avLst/>
                <a:gdLst>
                  <a:gd name="connsiteX0" fmla="*/ 0 w 40895"/>
                  <a:gd name="connsiteY0" fmla="*/ 0 h 14044"/>
                  <a:gd name="connsiteX1" fmla="*/ 40896 w 40895"/>
                  <a:gd name="connsiteY1" fmla="*/ 0 h 14044"/>
                  <a:gd name="connsiteX2" fmla="*/ 40896 w 40895"/>
                  <a:gd name="connsiteY2" fmla="*/ 14045 h 14044"/>
                  <a:gd name="connsiteX3" fmla="*/ 0 w 40895"/>
                  <a:gd name="connsiteY3" fmla="*/ 14045 h 14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895" h="14044">
                    <a:moveTo>
                      <a:pt x="0" y="0"/>
                    </a:moveTo>
                    <a:lnTo>
                      <a:pt x="40896" y="0"/>
                    </a:lnTo>
                    <a:lnTo>
                      <a:pt x="40896" y="14045"/>
                    </a:lnTo>
                    <a:lnTo>
                      <a:pt x="0" y="14045"/>
                    </a:lnTo>
                    <a:close/>
                  </a:path>
                </a:pathLst>
              </a:custGeom>
              <a:grpFill/>
              <a:ln w="63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50" name="Graphic 4">
                <a:extLst>
                  <a:ext uri="{FF2B5EF4-FFF2-40B4-BE49-F238E27FC236}">
                    <a16:creationId xmlns:a16="http://schemas.microsoft.com/office/drawing/2014/main" id="{C897A7F1-61DF-3887-ECD6-74176688D390}"/>
                  </a:ext>
                </a:extLst>
              </p:cNvPr>
              <p:cNvSpPr/>
              <p:nvPr/>
            </p:nvSpPr>
            <p:spPr>
              <a:xfrm>
                <a:off x="9279466" y="3339623"/>
                <a:ext cx="361671" cy="361333"/>
              </a:xfrm>
              <a:custGeom>
                <a:avLst/>
                <a:gdLst>
                  <a:gd name="connsiteX0" fmla="*/ 281157 w 361671"/>
                  <a:gd name="connsiteY0" fmla="*/ 261743 h 361333"/>
                  <a:gd name="connsiteX1" fmla="*/ 274767 w 361671"/>
                  <a:gd name="connsiteY1" fmla="*/ 268127 h 361333"/>
                  <a:gd name="connsiteX2" fmla="*/ 86904 w 361671"/>
                  <a:gd name="connsiteY2" fmla="*/ 268127 h 361333"/>
                  <a:gd name="connsiteX3" fmla="*/ 80514 w 361671"/>
                  <a:gd name="connsiteY3" fmla="*/ 261743 h 361333"/>
                  <a:gd name="connsiteX4" fmla="*/ 80514 w 361671"/>
                  <a:gd name="connsiteY4" fmla="*/ 127680 h 361333"/>
                  <a:gd name="connsiteX5" fmla="*/ 86904 w 361671"/>
                  <a:gd name="connsiteY5" fmla="*/ 121296 h 361333"/>
                  <a:gd name="connsiteX6" fmla="*/ 147608 w 361671"/>
                  <a:gd name="connsiteY6" fmla="*/ 121296 h 361333"/>
                  <a:gd name="connsiteX7" fmla="*/ 147608 w 361671"/>
                  <a:gd name="connsiteY7" fmla="*/ 100867 h 361333"/>
                  <a:gd name="connsiteX8" fmla="*/ 153998 w 361671"/>
                  <a:gd name="connsiteY8" fmla="*/ 94483 h 361333"/>
                  <a:gd name="connsiteX9" fmla="*/ 207673 w 361671"/>
                  <a:gd name="connsiteY9" fmla="*/ 94483 h 361333"/>
                  <a:gd name="connsiteX10" fmla="*/ 214063 w 361671"/>
                  <a:gd name="connsiteY10" fmla="*/ 100867 h 361333"/>
                  <a:gd name="connsiteX11" fmla="*/ 214063 w 361671"/>
                  <a:gd name="connsiteY11" fmla="*/ 121296 h 361333"/>
                  <a:gd name="connsiteX12" fmla="*/ 274767 w 361671"/>
                  <a:gd name="connsiteY12" fmla="*/ 121296 h 361333"/>
                  <a:gd name="connsiteX13" fmla="*/ 281157 w 361671"/>
                  <a:gd name="connsiteY13" fmla="*/ 127680 h 361333"/>
                  <a:gd name="connsiteX14" fmla="*/ 281157 w 361671"/>
                  <a:gd name="connsiteY14" fmla="*/ 261743 h 361333"/>
                  <a:gd name="connsiteX15" fmla="*/ 180836 w 361671"/>
                  <a:gd name="connsiteY15" fmla="*/ 0 h 361333"/>
                  <a:gd name="connsiteX16" fmla="*/ 0 w 361671"/>
                  <a:gd name="connsiteY16" fmla="*/ 180667 h 361333"/>
                  <a:gd name="connsiteX17" fmla="*/ 180836 w 361671"/>
                  <a:gd name="connsiteY17" fmla="*/ 361333 h 361333"/>
                  <a:gd name="connsiteX18" fmla="*/ 361671 w 361671"/>
                  <a:gd name="connsiteY18" fmla="*/ 180667 h 361333"/>
                  <a:gd name="connsiteX19" fmla="*/ 180836 w 361671"/>
                  <a:gd name="connsiteY19" fmla="*/ 0 h 361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61671" h="361333">
                    <a:moveTo>
                      <a:pt x="281157" y="261743"/>
                    </a:moveTo>
                    <a:cubicBezTo>
                      <a:pt x="281157" y="265574"/>
                      <a:pt x="278602" y="268127"/>
                      <a:pt x="274767" y="268127"/>
                    </a:cubicBezTo>
                    <a:lnTo>
                      <a:pt x="86904" y="268127"/>
                    </a:lnTo>
                    <a:cubicBezTo>
                      <a:pt x="83069" y="268127"/>
                      <a:pt x="80514" y="265574"/>
                      <a:pt x="80514" y="261743"/>
                    </a:cubicBezTo>
                    <a:lnTo>
                      <a:pt x="80514" y="127680"/>
                    </a:lnTo>
                    <a:cubicBezTo>
                      <a:pt x="80514" y="123849"/>
                      <a:pt x="83069" y="121296"/>
                      <a:pt x="86904" y="121296"/>
                    </a:cubicBezTo>
                    <a:lnTo>
                      <a:pt x="147608" y="121296"/>
                    </a:lnTo>
                    <a:lnTo>
                      <a:pt x="147608" y="100867"/>
                    </a:lnTo>
                    <a:cubicBezTo>
                      <a:pt x="147608" y="97037"/>
                      <a:pt x="150164" y="94483"/>
                      <a:pt x="153998" y="94483"/>
                    </a:cubicBezTo>
                    <a:lnTo>
                      <a:pt x="207673" y="94483"/>
                    </a:lnTo>
                    <a:cubicBezTo>
                      <a:pt x="211508" y="94483"/>
                      <a:pt x="214063" y="97037"/>
                      <a:pt x="214063" y="100867"/>
                    </a:cubicBezTo>
                    <a:lnTo>
                      <a:pt x="214063" y="121296"/>
                    </a:lnTo>
                    <a:lnTo>
                      <a:pt x="274767" y="121296"/>
                    </a:lnTo>
                    <a:cubicBezTo>
                      <a:pt x="278602" y="121296"/>
                      <a:pt x="281157" y="123849"/>
                      <a:pt x="281157" y="127680"/>
                    </a:cubicBezTo>
                    <a:lnTo>
                      <a:pt x="281157" y="261743"/>
                    </a:lnTo>
                    <a:close/>
                    <a:moveTo>
                      <a:pt x="180836" y="0"/>
                    </a:moveTo>
                    <a:cubicBezTo>
                      <a:pt x="80514" y="0"/>
                      <a:pt x="0" y="81077"/>
                      <a:pt x="0" y="180667"/>
                    </a:cubicBezTo>
                    <a:cubicBezTo>
                      <a:pt x="0" y="280895"/>
                      <a:pt x="81153" y="361333"/>
                      <a:pt x="180836" y="361333"/>
                    </a:cubicBezTo>
                    <a:cubicBezTo>
                      <a:pt x="280518" y="361333"/>
                      <a:pt x="361671" y="280257"/>
                      <a:pt x="361671" y="180667"/>
                    </a:cubicBezTo>
                    <a:cubicBezTo>
                      <a:pt x="361671" y="81077"/>
                      <a:pt x="280518" y="0"/>
                      <a:pt x="180836" y="0"/>
                    </a:cubicBezTo>
                  </a:path>
                </a:pathLst>
              </a:custGeom>
              <a:grpFill/>
              <a:ln w="63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701149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7744C2-48BF-6BAC-BDA6-E3B98B982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779F8BC-372C-8D9C-6A44-846B5566E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45973"/>
            <a:ext cx="10515600" cy="676275"/>
          </a:xfrm>
        </p:spPr>
        <p:txBody>
          <a:bodyPr/>
          <a:lstStyle/>
          <a:p>
            <a:pPr lvl="0">
              <a:defRPr/>
            </a:pPr>
            <a:r>
              <a:rPr lang="en-US" sz="2800">
                <a:latin typeface="Roboto"/>
                <a:ea typeface="Roboto"/>
                <a:cs typeface="Roboto"/>
              </a:rPr>
              <a:t>Substance Use Disorder Abatement (SUDA) Analytics Platform</a:t>
            </a:r>
            <a:endParaRPr lang="en-US" sz="2800"/>
          </a:p>
        </p:txBody>
      </p:sp>
      <p:sp>
        <p:nvSpPr>
          <p:cNvPr id="15" name="Rounded Rectangle 4">
            <a:extLst>
              <a:ext uri="{FF2B5EF4-FFF2-40B4-BE49-F238E27FC236}">
                <a16:creationId xmlns:a16="http://schemas.microsoft.com/office/drawing/2014/main" id="{B002ACAA-D7A1-A92A-3F5F-45139BE51416}"/>
              </a:ext>
            </a:extLst>
          </p:cNvPr>
          <p:cNvSpPr/>
          <p:nvPr/>
        </p:nvSpPr>
        <p:spPr>
          <a:xfrm>
            <a:off x="836612" y="1046938"/>
            <a:ext cx="10357778" cy="44450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000"/>
              </a:spcBef>
              <a:buClr>
                <a:srgbClr val="920075"/>
              </a:buClr>
              <a:defRPr/>
            </a:pPr>
            <a:r>
              <a:rPr lang="en-US" sz="2000" i="1">
                <a:solidFill>
                  <a:schemeClr val="tx1"/>
                </a:solidFill>
                <a:latin typeface="Roboto"/>
                <a:ea typeface="Roboto"/>
                <a:cs typeface="Roboto"/>
              </a:rPr>
              <a:t>Working with participating agencies to define use cases and validate data included.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3681FF-49BA-4A4D-7276-E9AAAE23370D}"/>
              </a:ext>
            </a:extLst>
          </p:cNvPr>
          <p:cNvSpPr txBox="1"/>
          <p:nvPr/>
        </p:nvSpPr>
        <p:spPr>
          <a:xfrm>
            <a:off x="646141" y="2939001"/>
            <a:ext cx="1645920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>
                <a:solidFill>
                  <a:schemeClr val="accent1"/>
                </a:solidFill>
              </a:rPr>
              <a:t>Virginia Opioid Abatement Authority</a:t>
            </a:r>
            <a:endParaRPr lang="en-US" sz="1400">
              <a:solidFill>
                <a:schemeClr val="accent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AAC8D9-7FBF-E39C-1FD4-6860573198EC}"/>
              </a:ext>
            </a:extLst>
          </p:cNvPr>
          <p:cNvSpPr txBox="1"/>
          <p:nvPr/>
        </p:nvSpPr>
        <p:spPr>
          <a:xfrm>
            <a:off x="8049181" y="2939001"/>
            <a:ext cx="164592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>
                <a:solidFill>
                  <a:schemeClr val="accent1"/>
                </a:solidFill>
              </a:rPr>
              <a:t>Virginia Department of Health</a:t>
            </a:r>
            <a:endParaRPr lang="en-US" sz="1400">
              <a:solidFill>
                <a:schemeClr val="accent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CE3DBF-58D0-967D-D0D6-19D7EA967559}"/>
              </a:ext>
            </a:extLst>
          </p:cNvPr>
          <p:cNvSpPr txBox="1"/>
          <p:nvPr/>
        </p:nvSpPr>
        <p:spPr>
          <a:xfrm>
            <a:off x="2496901" y="2939001"/>
            <a:ext cx="1645920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00" b="1">
                <a:solidFill>
                  <a:schemeClr val="accent1"/>
                </a:solidFill>
              </a:rPr>
              <a:t>Office of the Governor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A28D2F-68B3-4875-5976-4061975E3DD7}"/>
              </a:ext>
            </a:extLst>
          </p:cNvPr>
          <p:cNvSpPr txBox="1"/>
          <p:nvPr/>
        </p:nvSpPr>
        <p:spPr>
          <a:xfrm>
            <a:off x="1147584" y="5052238"/>
            <a:ext cx="1645920" cy="64633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00" b="1">
                <a:solidFill>
                  <a:schemeClr val="accent1"/>
                </a:solidFill>
              </a:rPr>
              <a:t>Virginia Department of Medical Assistance Services</a:t>
            </a:r>
            <a:endParaRPr lang="en-US" sz="1400">
              <a:solidFill>
                <a:schemeClr val="accent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25ECBD-0221-C6CD-2306-FBB47683AA8F}"/>
              </a:ext>
            </a:extLst>
          </p:cNvPr>
          <p:cNvSpPr txBox="1"/>
          <p:nvPr/>
        </p:nvSpPr>
        <p:spPr>
          <a:xfrm>
            <a:off x="7556991" y="5052238"/>
            <a:ext cx="164592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>
                <a:solidFill>
                  <a:schemeClr val="accent1"/>
                </a:solidFill>
              </a:rPr>
              <a:t>Overdose Detection Mapping Application Program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168C2C-D68D-67A0-281E-82D5C211A467}"/>
              </a:ext>
            </a:extLst>
          </p:cNvPr>
          <p:cNvSpPr txBox="1"/>
          <p:nvPr/>
        </p:nvSpPr>
        <p:spPr>
          <a:xfrm>
            <a:off x="4347661" y="2939001"/>
            <a:ext cx="164592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>
                <a:solidFill>
                  <a:schemeClr val="accent1"/>
                </a:solidFill>
              </a:rPr>
              <a:t>Virginia Department of Behavioral Health &amp; Developmental Services</a:t>
            </a:r>
            <a:endParaRPr lang="en-US" sz="1400">
              <a:solidFill>
                <a:schemeClr val="accent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42F139-CE2D-9826-3742-9B16C49EA533}"/>
              </a:ext>
            </a:extLst>
          </p:cNvPr>
          <p:cNvSpPr txBox="1"/>
          <p:nvPr/>
        </p:nvSpPr>
        <p:spPr>
          <a:xfrm>
            <a:off x="5420522" y="5052238"/>
            <a:ext cx="164592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>
                <a:solidFill>
                  <a:schemeClr val="accent1"/>
                </a:solidFill>
              </a:rPr>
              <a:t>Virginia Department of Corrections</a:t>
            </a:r>
            <a:endParaRPr lang="en-US" sz="1400">
              <a:solidFill>
                <a:schemeClr val="accent2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1B65ED-8E8E-72E3-2C77-57CFE621C278}"/>
              </a:ext>
            </a:extLst>
          </p:cNvPr>
          <p:cNvSpPr txBox="1"/>
          <p:nvPr/>
        </p:nvSpPr>
        <p:spPr>
          <a:xfrm>
            <a:off x="6198421" y="2939001"/>
            <a:ext cx="1645920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>
                <a:solidFill>
                  <a:schemeClr val="accent1"/>
                </a:solidFill>
              </a:rPr>
              <a:t>York County Community Services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24BB71-4D60-E094-650F-A2BA7B1E8EDF}"/>
              </a:ext>
            </a:extLst>
          </p:cNvPr>
          <p:cNvSpPr txBox="1"/>
          <p:nvPr/>
        </p:nvSpPr>
        <p:spPr>
          <a:xfrm>
            <a:off x="3284053" y="5052238"/>
            <a:ext cx="164592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>
                <a:solidFill>
                  <a:schemeClr val="accent1"/>
                </a:solidFill>
              </a:rPr>
              <a:t>Virginia State Police</a:t>
            </a:r>
            <a:endParaRPr lang="en-US" sz="1400">
              <a:solidFill>
                <a:schemeClr val="accent2"/>
              </a:solidFill>
            </a:endParaRPr>
          </a:p>
        </p:txBody>
      </p:sp>
      <p:pic>
        <p:nvPicPr>
          <p:cNvPr id="21" name="Picture 2" descr="Introducing the new DBHDS logo! The arrows and the ...">
            <a:extLst>
              <a:ext uri="{FF2B5EF4-FFF2-40B4-BE49-F238E27FC236}">
                <a16:creationId xmlns:a16="http://schemas.microsoft.com/office/drawing/2014/main" id="{9B7898FD-3548-AF3F-7AF3-E3F468C041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89" b="34419"/>
          <a:stretch/>
        </p:blipFill>
        <p:spPr bwMode="auto">
          <a:xfrm>
            <a:off x="4153542" y="1965486"/>
            <a:ext cx="2202441" cy="88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D12FEC-6806-02EF-A8B3-0A8E50B0BE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9289" y="1980995"/>
            <a:ext cx="1196425" cy="84020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F3A77C-86AC-113B-EBC6-D982E63B34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434" y="4358627"/>
            <a:ext cx="2324219" cy="5778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BDCD3ED-A156-3F86-9BD7-B766CE28A9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0849" y="2326534"/>
            <a:ext cx="1644252" cy="49466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A021083-59A4-6E47-94DA-24B79BEA6E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885" y="4105509"/>
            <a:ext cx="2038132" cy="83099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1EC090C-90AD-4624-08B3-1DDEF2BA453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8624"/>
          <a:stretch/>
        </p:blipFill>
        <p:spPr>
          <a:xfrm>
            <a:off x="5724360" y="3941588"/>
            <a:ext cx="921655" cy="99491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D4D0AE3-0B34-D5F1-8367-AD81670E24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83159" y="1725690"/>
            <a:ext cx="1079481" cy="1095513"/>
          </a:xfrm>
          <a:prstGeom prst="rect">
            <a:avLst/>
          </a:prstGeom>
        </p:spPr>
      </p:pic>
      <p:pic>
        <p:nvPicPr>
          <p:cNvPr id="28" name="Picture 4" descr="Virginia State Police – The Virginia State Police provides ...">
            <a:extLst>
              <a:ext uri="{FF2B5EF4-FFF2-40B4-BE49-F238E27FC236}">
                <a16:creationId xmlns:a16="http://schemas.microsoft.com/office/drawing/2014/main" id="{7E311E10-175F-FB22-E3D3-371DAD47C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083" y="3906993"/>
            <a:ext cx="1093859" cy="102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F502A29-5DAD-CC77-D7AE-9DB2141AF2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8226" y="1884884"/>
            <a:ext cx="1041749" cy="93631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DE1D056-2915-D650-5205-C9D38F513E9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57393" y="1859415"/>
            <a:ext cx="933638" cy="96178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084AA2A-9AB2-7C94-E781-D7F42AE5B408}"/>
              </a:ext>
            </a:extLst>
          </p:cNvPr>
          <p:cNvSpPr txBox="1"/>
          <p:nvPr/>
        </p:nvSpPr>
        <p:spPr>
          <a:xfrm>
            <a:off x="9899939" y="2939001"/>
            <a:ext cx="164592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>
                <a:solidFill>
                  <a:schemeClr val="accent1"/>
                </a:solidFill>
              </a:rPr>
              <a:t>Virginia Department of Forensic Science</a:t>
            </a:r>
            <a:endParaRPr lang="en-US" sz="1400">
              <a:solidFill>
                <a:schemeClr val="accent2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0B9B64-AF81-77BC-9450-8A015696B7F0}"/>
              </a:ext>
            </a:extLst>
          </p:cNvPr>
          <p:cNvSpPr txBox="1"/>
          <p:nvPr/>
        </p:nvSpPr>
        <p:spPr>
          <a:xfrm>
            <a:off x="9693459" y="5052238"/>
            <a:ext cx="1645920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>
                <a:solidFill>
                  <a:schemeClr val="accent1"/>
                </a:solidFill>
              </a:rPr>
              <a:t>Virginia Department of Health Professions</a:t>
            </a:r>
            <a:endParaRPr lang="en-US" sz="1400">
              <a:solidFill>
                <a:schemeClr val="accent2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350D0AD-B852-FD6F-8B65-CF9FCE638AC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60066" y="4397691"/>
            <a:ext cx="1512706" cy="53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28401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48810C-6CCA-D779-BE34-C4FCE4B3A1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70BB71F1-A194-FBD5-1D82-D2A16900C784}"/>
              </a:ext>
            </a:extLst>
          </p:cNvPr>
          <p:cNvSpPr txBox="1">
            <a:spLocks/>
          </p:cNvSpPr>
          <p:nvPr/>
        </p:nvSpPr>
        <p:spPr>
          <a:xfrm>
            <a:off x="2204278" y="2282291"/>
            <a:ext cx="1687429" cy="70549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Tx/>
              <a:buNone/>
              <a:defRPr sz="2000" b="1" kern="120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20075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5E6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Leverage Available Data</a:t>
            </a:r>
          </a:p>
        </p:txBody>
      </p:sp>
      <p:pic>
        <p:nvPicPr>
          <p:cNvPr id="11" name="Picture 10" descr="Stack of papers icon">
            <a:extLst>
              <a:ext uri="{FF2B5EF4-FFF2-40B4-BE49-F238E27FC236}">
                <a16:creationId xmlns:a16="http://schemas.microsoft.com/office/drawing/2014/main" id="{D3F2D951-EA7D-B746-EC73-05BDE1336D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24372" y="2205978"/>
            <a:ext cx="831707" cy="713734"/>
          </a:xfrm>
          <a:prstGeom prst="rect">
            <a:avLst/>
          </a:prstGeom>
          <a:noFill/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89EAEF47-5744-A6AD-6741-FEA214E53B27}"/>
              </a:ext>
            </a:extLst>
          </p:cNvPr>
          <p:cNvSpPr txBox="1">
            <a:spLocks/>
          </p:cNvSpPr>
          <p:nvPr/>
        </p:nvSpPr>
        <p:spPr>
          <a:xfrm>
            <a:off x="5166385" y="2310866"/>
            <a:ext cx="2469625" cy="64834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Tx/>
              <a:buNone/>
              <a:defRPr sz="2000" b="1" kern="120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20075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5E6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Build Solid Reporting Framework</a:t>
            </a:r>
          </a:p>
        </p:txBody>
      </p:sp>
      <p:pic>
        <p:nvPicPr>
          <p:cNvPr id="12" name="Picture 11" descr="Computer monitor icon">
            <a:extLst>
              <a:ext uri="{FF2B5EF4-FFF2-40B4-BE49-F238E27FC236}">
                <a16:creationId xmlns:a16="http://schemas.microsoft.com/office/drawing/2014/main" id="{2A0D9251-3D66-6E16-0EB2-7E53AF472B1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334607" y="2213787"/>
            <a:ext cx="831707" cy="698116"/>
          </a:xfrm>
          <a:prstGeom prst="rect">
            <a:avLst/>
          </a:prstGeom>
          <a:noFill/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E395E7D-E27B-BEF7-62E8-31512E24317A}"/>
              </a:ext>
            </a:extLst>
          </p:cNvPr>
          <p:cNvSpPr txBox="1">
            <a:spLocks/>
          </p:cNvSpPr>
          <p:nvPr/>
        </p:nvSpPr>
        <p:spPr>
          <a:xfrm>
            <a:off x="8802398" y="2310866"/>
            <a:ext cx="2343150" cy="64834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Tx/>
              <a:buNone/>
              <a:defRPr sz="2000" b="1" kern="120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20075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5E6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Implement Tiered Governance</a:t>
            </a:r>
          </a:p>
        </p:txBody>
      </p:sp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1CCE061A-0041-1319-4D91-B1C6CA517C73}"/>
              </a:ext>
            </a:extLst>
          </p:cNvPr>
          <p:cNvSpPr/>
          <p:nvPr/>
        </p:nvSpPr>
        <p:spPr>
          <a:xfrm>
            <a:off x="1056075" y="3429000"/>
            <a:ext cx="10089473" cy="2340864"/>
          </a:xfrm>
          <a:prstGeom prst="roundRect">
            <a:avLst/>
          </a:prstGeom>
          <a:solidFill>
            <a:srgbClr val="F3F3F3"/>
          </a:solidFill>
          <a:ln>
            <a:noFill/>
          </a:ln>
          <a:effectLst>
            <a:outerShdw blurRad="130175" dist="38100" dir="2700000" algn="tl" rotWithShape="0">
              <a:schemeClr val="tx1">
                <a:alpha val="30912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920075"/>
              </a:buClr>
              <a:buSzTx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Key Activities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92007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Engage Advisory Group to define use cases and </a:t>
            </a:r>
            <a:r>
              <a:rPr lang="en-US" sz="1600">
                <a:solidFill>
                  <a:srgbClr val="414041"/>
                </a:solidFill>
                <a:latin typeface="Roboto"/>
                <a:ea typeface="Roboto"/>
                <a:cs typeface="Roboto"/>
              </a:rPr>
              <a:t>metrics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92007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Coordinate with </a:t>
            </a:r>
            <a:r>
              <a:rPr lang="en-US" sz="1600">
                <a:solidFill>
                  <a:srgbClr val="414041"/>
                </a:solidFill>
                <a:latin typeface="Roboto"/>
                <a:ea typeface="Roboto"/>
                <a:cs typeface="Roboto"/>
              </a:rPr>
              <a:t>Data</a:t>
            </a: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 Stewards and Data Owners </a:t>
            </a:r>
            <a:r>
              <a:rPr lang="en-US" sz="1600">
                <a:solidFill>
                  <a:srgbClr val="414041"/>
                </a:solidFill>
                <a:latin typeface="Roboto"/>
                <a:ea typeface="Roboto"/>
                <a:cs typeface="Roboto"/>
              </a:rPr>
              <a:t>for new data sharing agreements and data acquisition</a:t>
            </a:r>
            <a:endParaRPr kumimoji="0" lang="en-US" sz="1600" i="0" u="none" strike="noStrike" kern="1200" cap="none" spc="0" normalizeH="0" baseline="0" noProof="0">
              <a:ln>
                <a:noFill/>
              </a:ln>
              <a:solidFill>
                <a:srgbClr val="414041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92007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Develop Power BI reports and SUDA portal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92007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>
                <a:solidFill>
                  <a:srgbClr val="414041"/>
                </a:solidFill>
                <a:latin typeface="Roboto"/>
                <a:ea typeface="Roboto"/>
                <a:cs typeface="Roboto"/>
              </a:rPr>
              <a:t>Review / test dashboard with key stakeholders to refine dashboard stories and validate data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92007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srgbClr val="414041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Activate tiered approach to control user access to data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3A52E57-A6F9-AEA1-964B-5BF3989F2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45973"/>
            <a:ext cx="10515600" cy="676275"/>
          </a:xfrm>
        </p:spPr>
        <p:txBody>
          <a:bodyPr/>
          <a:lstStyle/>
          <a:p>
            <a:pPr lvl="0">
              <a:defRPr/>
            </a:pPr>
            <a:r>
              <a:rPr lang="en-US" sz="2800">
                <a:latin typeface="Roboto"/>
                <a:ea typeface="Roboto"/>
                <a:cs typeface="Roboto"/>
              </a:rPr>
              <a:t>Substance Use Disorder Abatement (SUDA) Analytics Platform</a:t>
            </a:r>
            <a:endParaRPr lang="en-US" sz="2800"/>
          </a:p>
        </p:txBody>
      </p:sp>
      <p:sp>
        <p:nvSpPr>
          <p:cNvPr id="15" name="Rounded Rectangle 4">
            <a:extLst>
              <a:ext uri="{FF2B5EF4-FFF2-40B4-BE49-F238E27FC236}">
                <a16:creationId xmlns:a16="http://schemas.microsoft.com/office/drawing/2014/main" id="{FD0831FE-3CA6-ED8C-1907-59D82EBC0B34}"/>
              </a:ext>
            </a:extLst>
          </p:cNvPr>
          <p:cNvSpPr/>
          <p:nvPr/>
        </p:nvSpPr>
        <p:spPr>
          <a:xfrm>
            <a:off x="836612" y="1046938"/>
            <a:ext cx="10357778" cy="44450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ts val="1000"/>
              </a:spcBef>
              <a:buClr>
                <a:srgbClr val="920075"/>
              </a:buClr>
              <a:defRPr/>
            </a:pPr>
            <a:r>
              <a:rPr lang="en-US" sz="2000" i="1">
                <a:solidFill>
                  <a:schemeClr val="tx1"/>
                </a:solidFill>
                <a:latin typeface="Roboto"/>
                <a:ea typeface="Roboto"/>
                <a:cs typeface="Roboto"/>
              </a:rPr>
              <a:t>Bringing together data from multiple Virginia agencies for decision ready insights.</a:t>
            </a:r>
            <a:endParaRPr lang="en-US" sz="2000" i="1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</a:endParaRPr>
          </a:p>
        </p:txBody>
      </p:sp>
      <p:pic>
        <p:nvPicPr>
          <p:cNvPr id="17" name="Picture 16" descr="Group of people icon">
            <a:extLst>
              <a:ext uri="{FF2B5EF4-FFF2-40B4-BE49-F238E27FC236}">
                <a16:creationId xmlns:a16="http://schemas.microsoft.com/office/drawing/2014/main" id="{36B031FB-600A-FB3D-537C-5F3F73D7016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864682" y="2242805"/>
            <a:ext cx="1094058" cy="640080"/>
          </a:xfrm>
          <a:prstGeom prst="rect">
            <a:avLst/>
          </a:prstGeom>
          <a:noFill/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B02E20FD-27B6-0CF4-4687-D4AF31B8D673}"/>
              </a:ext>
            </a:extLst>
          </p:cNvPr>
          <p:cNvSpPr txBox="1">
            <a:spLocks/>
          </p:cNvSpPr>
          <p:nvPr/>
        </p:nvSpPr>
        <p:spPr>
          <a:xfrm>
            <a:off x="1183950" y="1769530"/>
            <a:ext cx="3424144" cy="36576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Tx/>
              <a:buNone/>
              <a:defRPr sz="2000" b="1" kern="120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20075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Approach for Initial Release</a:t>
            </a:r>
          </a:p>
        </p:txBody>
      </p:sp>
    </p:spTree>
    <p:extLst>
      <p:ext uri="{BB962C8B-B14F-4D97-AF65-F5344CB8AC3E}">
        <p14:creationId xmlns:p14="http://schemas.microsoft.com/office/powerpoint/2010/main" val="1678942905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56E1D-1AD2-7DFC-ACE5-D496B19AB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133" y="209143"/>
            <a:ext cx="10515601" cy="1099869"/>
          </a:xfrm>
        </p:spPr>
        <p:txBody>
          <a:bodyPr/>
          <a:lstStyle/>
          <a:p>
            <a:r>
              <a:rPr lang="en-US">
                <a:latin typeface="Corbel"/>
              </a:rPr>
              <a:t>ODGA Events</a:t>
            </a:r>
            <a:endParaRPr lang="en-US"/>
          </a:p>
        </p:txBody>
      </p:sp>
      <p:graphicFrame>
        <p:nvGraphicFramePr>
          <p:cNvPr id="5" name="Content Placeholder 4" descr="Block showing recent events:&#10;Lunch and Learns: Power BI Part 2, Unstructured Data Scanning Demo, Understanding VA’s Gov’t Data Collection and Dissemination Practices Act&#10;&#10;Upcoming Events: &#10;Ken Pfiel Route 50 Speaking Engagement- July 20&#10;Upcoming Lunch and Learns: Data Quality Tool Demo, Data for Executives, Structured Data Scanning Demo, Visualizations Best Practices Workshop&#10;Executive Data Board: Sept 23&#10;Chris Burroughs VAGARA event- Oct 23&#10;">
            <a:extLst>
              <a:ext uri="{FF2B5EF4-FFF2-40B4-BE49-F238E27FC236}">
                <a16:creationId xmlns:a16="http://schemas.microsoft.com/office/drawing/2014/main" id="{75EEF421-F6A8-EC99-2E71-2C1D372C83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7424814"/>
              </p:ext>
            </p:extLst>
          </p:nvPr>
        </p:nvGraphicFramePr>
        <p:xfrm>
          <a:off x="505423" y="1507177"/>
          <a:ext cx="10542587" cy="4513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1DE63B-1F2E-34D9-E300-D69CB2858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5341D-BFDF-466B-B45A-4B3697D917E0}" type="datetime1">
              <a:rPr lang="en-US" smtClean="0"/>
              <a:t>9/12/2025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754028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7D842-1AFE-B481-43D9-2FE69D396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-53652"/>
            <a:ext cx="3932237" cy="1600200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chemeClr val="tx1"/>
                </a:solidFill>
                <a:latin typeface="Roboto" panose="02000000000000000000" pitchFamily="2" charset="0"/>
                <a:cs typeface="+mn-cs"/>
              </a:rPr>
              <a:t>Data Governance Council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55CC21-67A6-49BD-AA5F-5846BD841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44951"/>
            <a:ext cx="4012130" cy="3855705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r>
              <a:rPr lang="en-US" sz="2500" b="1"/>
              <a:t>Purpose</a:t>
            </a:r>
          </a:p>
          <a:p>
            <a:r>
              <a:rPr lang="en-US" sz="2500" b="1" u="sng"/>
              <a:t>Advise</a:t>
            </a:r>
            <a:r>
              <a:rPr lang="en-US" sz="2500" u="sng"/>
              <a:t> </a:t>
            </a:r>
            <a:r>
              <a:rPr lang="en-US" sz="2500"/>
              <a:t>the CDO on data technology, policy, and governance structure.</a:t>
            </a:r>
          </a:p>
          <a:p>
            <a:r>
              <a:rPr lang="en-US" sz="2500" b="1" u="sng"/>
              <a:t>Administer</a:t>
            </a:r>
            <a:r>
              <a:rPr lang="en-US" sz="2500"/>
              <a:t> data governance policies, standards, and best practices, as set by the Board.</a:t>
            </a:r>
          </a:p>
          <a:p>
            <a:r>
              <a:rPr lang="en-US" sz="2500" b="1" u="sng"/>
              <a:t>Oversee</a:t>
            </a:r>
            <a:r>
              <a:rPr lang="en-US" sz="2500" u="sng"/>
              <a:t> </a:t>
            </a:r>
            <a:r>
              <a:rPr lang="en-US" sz="2500"/>
              <a:t>data sharing and analytics projects.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BF8BD0-4DF6-50DD-6A1F-80201241E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2153" y="1099764"/>
            <a:ext cx="5637212" cy="4873625"/>
          </a:xfrm>
        </p:spPr>
        <p:txBody>
          <a:bodyPr>
            <a:normAutofit fontScale="70000" lnSpcReduction="20000"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900" i="0" u="none" strike="noStrike">
                <a:solidFill>
                  <a:schemeClr val="tx1"/>
                </a:solidFill>
                <a:effectLst/>
              </a:rPr>
              <a:t>Liaise between state agency operations and the CDO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900" i="0" u="none" strike="noStrike">
                <a:solidFill>
                  <a:schemeClr val="tx1"/>
                </a:solidFill>
                <a:effectLst/>
              </a:rPr>
              <a:t>Review open data assets prior to publication.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900" i="0" u="none" strike="noStrike">
                <a:solidFill>
                  <a:schemeClr val="tx1"/>
                </a:solidFill>
                <a:effectLst/>
              </a:rPr>
              <a:t>Provide to the Board any reports on the Council's recommendations and work as required by the Board.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900" i="0" u="none" strike="noStrike">
                <a:solidFill>
                  <a:schemeClr val="tx1"/>
                </a:solidFill>
                <a:effectLst/>
              </a:rPr>
              <a:t>Develop necessary privacy and ethical standards and policies for Commonwealth Data Trust resources.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900" i="0" u="none" strike="noStrike">
                <a:solidFill>
                  <a:schemeClr val="tx1"/>
                </a:solidFill>
                <a:effectLst/>
              </a:rPr>
              <a:t>Monitor the sharing of Commonwealth Data Trust member-contributed data resources.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900" i="0" u="none" strike="noStrike">
                <a:solidFill>
                  <a:schemeClr val="tx1"/>
                </a:solidFill>
                <a:effectLst/>
              </a:rPr>
              <a:t>Review and approve new Commonwealth Data Trust-managed data resources.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900" i="0" u="none" strike="noStrike">
                <a:solidFill>
                  <a:schemeClr val="tx1"/>
                </a:solidFill>
                <a:effectLst/>
              </a:rPr>
              <a:t>Conduct any other business the CDO deems necessary for Commonwealth Data Trust governance.</a:t>
            </a:r>
          </a:p>
          <a:p>
            <a:pPr marL="0" indent="0" algn="l" rtl="0" fontAlgn="base">
              <a:buNone/>
            </a:pPr>
            <a:r>
              <a:rPr lang="en-US" sz="2300" i="1" u="none" strike="noStrike">
                <a:solidFill>
                  <a:srgbClr val="49443D"/>
                </a:solidFill>
                <a:effectLst/>
              </a:rPr>
              <a:t>Related legislation: https://lis.virginia.gov/cgi-bin/legp604.exe?212+ful+CHAP0314 </a:t>
            </a:r>
            <a:endParaRPr lang="en-US" sz="2300" i="0">
              <a:solidFill>
                <a:srgbClr val="49443D"/>
              </a:solidFill>
              <a:effectLst/>
            </a:endParaRP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220082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C97E2-F2B7-8A03-DACB-ED85504C3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055249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57B4EB-9F7C-8F20-1CD7-0EDB10115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5400" dirty="0">
                <a:latin typeface="Corbel"/>
              </a:rPr>
              <a:t>Meeting Purpose</a:t>
            </a:r>
            <a:endParaRPr lang="en-US" sz="5400" dirty="0"/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FF382B-C4A2-F5F3-6A0D-8162AAF098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fld id="{7D5E8537-5AE4-4827-89A4-6FA3766152CD}" type="datetime1">
              <a:rPr lang="en-US" smtClean="0"/>
              <a:pPr>
                <a:spcAft>
                  <a:spcPts val="600"/>
                </a:spcAft>
              </a:pPr>
              <a:t>9/12/2025</a:t>
            </a:fld>
            <a:endParaRPr lang="en-US"/>
          </a:p>
        </p:txBody>
      </p:sp>
      <p:graphicFrame>
        <p:nvGraphicFramePr>
          <p:cNvPr id="7" name="Content Placeholder 2" descr="Graphic stating &quot;mature agency data governance, address AI bot scanning of Open Data Portal, encourage data sharing through data catalog, share best practices from other agencies.&quot;">
            <a:extLst>
              <a:ext uri="{FF2B5EF4-FFF2-40B4-BE49-F238E27FC236}">
                <a16:creationId xmlns:a16="http://schemas.microsoft.com/office/drawing/2014/main" id="{9A9E743C-44B5-F984-8F8F-BEBD2BF396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7786798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64338542"/>
      </p:ext>
    </p:extLst>
  </p:cSld>
  <p:clrMapOvr>
    <a:masterClrMapping/>
  </p:clrMapOvr>
  <p:transition spd="slow" advTm="23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F6A59-DA68-1745-2445-173925BC4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954" y="220947"/>
            <a:ext cx="10515601" cy="1099869"/>
          </a:xfrm>
        </p:spPr>
        <p:txBody>
          <a:bodyPr>
            <a:normAutofit/>
          </a:bodyPr>
          <a:lstStyle/>
          <a:p>
            <a:r>
              <a:rPr lang="en-US">
                <a:latin typeface="Corbel"/>
              </a:rPr>
              <a:t>Order of Business </a:t>
            </a:r>
            <a:endParaRPr lang="en-US"/>
          </a:p>
        </p:txBody>
      </p:sp>
      <p:pic>
        <p:nvPicPr>
          <p:cNvPr id="14" name="Graphic 13" descr="Badge 1 with solid fill">
            <a:extLst>
              <a:ext uri="{FF2B5EF4-FFF2-40B4-BE49-F238E27FC236}">
                <a16:creationId xmlns:a16="http://schemas.microsoft.com/office/drawing/2014/main" id="{51A4C503-B4D4-1016-989C-7F2DA84A6F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5786" y="1761282"/>
            <a:ext cx="1478437" cy="14784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5AB672C-5C96-04BF-D4D1-D34CAA884C8F}"/>
              </a:ext>
            </a:extLst>
          </p:cNvPr>
          <p:cNvSpPr txBox="1"/>
          <p:nvPr/>
        </p:nvSpPr>
        <p:spPr>
          <a:xfrm>
            <a:off x="2104222" y="1980219"/>
            <a:ext cx="31306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Approve Meeting Minutes</a:t>
            </a:r>
          </a:p>
        </p:txBody>
      </p:sp>
    </p:spTree>
    <p:extLst>
      <p:ext uri="{BB962C8B-B14F-4D97-AF65-F5344CB8AC3E}">
        <p14:creationId xmlns:p14="http://schemas.microsoft.com/office/powerpoint/2010/main" val="1536622611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BCB9CDC3-4D42-646A-9E1A-C515E51EC3E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068372231"/>
              </p:ext>
            </p:extLst>
          </p:nvPr>
        </p:nvGraphicFramePr>
        <p:xfrm>
          <a:off x="-157619" y="1542573"/>
          <a:ext cx="5181600" cy="4279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D088EC30-1A6E-600A-B221-23B4A4415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 Governance Award Winners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7DC7B3-1AA4-7A4C-F7F6-A7C02E5CB3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832A0-79CF-4AB2-A86D-F6819D2BCBA5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E26B78-36D3-6075-D7DE-54929F609DC1}"/>
              </a:ext>
            </a:extLst>
          </p:cNvPr>
          <p:cNvSpPr txBox="1"/>
          <p:nvPr/>
        </p:nvSpPr>
        <p:spPr>
          <a:xfrm>
            <a:off x="534185" y="1056018"/>
            <a:ext cx="35260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B050"/>
                </a:solidFill>
              </a:rPr>
              <a:t>Large Agency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508B157E-8E63-A5AA-8910-2027F718DA3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8327325"/>
              </p:ext>
            </p:extLst>
          </p:nvPr>
        </p:nvGraphicFramePr>
        <p:xfrm>
          <a:off x="4752066" y="1722155"/>
          <a:ext cx="5425331" cy="2914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23A4180-1B3D-7787-04C5-9ACB89F48C28}"/>
              </a:ext>
            </a:extLst>
          </p:cNvPr>
          <p:cNvSpPr txBox="1"/>
          <p:nvPr/>
        </p:nvSpPr>
        <p:spPr>
          <a:xfrm>
            <a:off x="5548771" y="1004009"/>
            <a:ext cx="3996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B050"/>
                </a:solidFill>
              </a:rPr>
              <a:t>Medium Agency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902FCF-C1A1-E28B-A74D-50990285F20D}"/>
              </a:ext>
            </a:extLst>
          </p:cNvPr>
          <p:cNvSpPr txBox="1"/>
          <p:nvPr/>
        </p:nvSpPr>
        <p:spPr>
          <a:xfrm>
            <a:off x="5657849" y="4953000"/>
            <a:ext cx="3781425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/>
              <a:t>Honorable Mention</a:t>
            </a:r>
          </a:p>
          <a:p>
            <a:r>
              <a:rPr lang="en-US"/>
              <a:t>DEQ and VDH</a:t>
            </a:r>
          </a:p>
        </p:txBody>
      </p:sp>
    </p:spTree>
    <p:extLst>
      <p:ext uri="{BB962C8B-B14F-4D97-AF65-F5344CB8AC3E}">
        <p14:creationId xmlns:p14="http://schemas.microsoft.com/office/powerpoint/2010/main" val="1265349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9C844-812B-EABC-C33F-B49DB2F91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282" y="306857"/>
            <a:ext cx="10515601" cy="1099869"/>
          </a:xfrm>
        </p:spPr>
        <p:txBody>
          <a:bodyPr/>
          <a:lstStyle/>
          <a:p>
            <a:r>
              <a:rPr lang="en-US"/>
              <a:t>Open Data Portal Continues to Grow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D4E33C-5E3F-6D7E-5F5C-150866C877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533" y="1406726"/>
            <a:ext cx="5056517" cy="4260024"/>
          </a:xfrm>
        </p:spPr>
        <p:txBody>
          <a:bodyPr/>
          <a:lstStyle/>
          <a:p>
            <a:r>
              <a:rPr lang="en-US"/>
              <a:t>19,855 datasets in August 2025 vs </a:t>
            </a:r>
            <a:r>
              <a:rPr lang="en-US" b="1"/>
              <a:t>14,410 </a:t>
            </a:r>
            <a:r>
              <a:rPr lang="en-US"/>
              <a:t>in April 2025 </a:t>
            </a:r>
          </a:p>
          <a:p>
            <a:pPr lvl="1"/>
            <a:r>
              <a:rPr lang="en-US"/>
              <a:t>38% increase in 5 months</a:t>
            </a:r>
          </a:p>
          <a:p>
            <a:r>
              <a:rPr lang="en-US" b="1"/>
              <a:t>#1 </a:t>
            </a:r>
            <a:r>
              <a:rPr lang="en-US"/>
              <a:t>Open Data Portal in US based on total datasets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F6D67A-2604-46F4-5D0C-C4AF3B48D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D432BA-06B2-EAE1-1D41-0463C5741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50" y="1406726"/>
            <a:ext cx="5133883" cy="372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0745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CBF9D9-D06B-F703-66DC-521379B9F6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486036"/>
            <a:ext cx="5181600" cy="4280166"/>
          </a:xfrm>
        </p:spPr>
        <p:txBody>
          <a:bodyPr>
            <a:normAutofit/>
          </a:bodyPr>
          <a:lstStyle/>
          <a:p>
            <a:r>
              <a:rPr lang="en-US"/>
              <a:t>Sec 540 Released</a:t>
            </a:r>
          </a:p>
          <a:p>
            <a:r>
              <a:rPr lang="en-US"/>
              <a:t>ODGA Data Classification Policy and Standard developed</a:t>
            </a:r>
          </a:p>
          <a:p>
            <a:r>
              <a:rPr lang="en-US"/>
              <a:t>Data Classification Framework in progress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74481E-1650-0B8C-F34B-C506D161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185" y="404303"/>
            <a:ext cx="11123627" cy="779462"/>
          </a:xfrm>
        </p:spPr>
        <p:txBody>
          <a:bodyPr anchor="ctr">
            <a:normAutofit/>
          </a:bodyPr>
          <a:lstStyle/>
          <a:p>
            <a:r>
              <a:rPr lang="en-US"/>
              <a:t>Data Classification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279154-8309-8B5C-BC11-592F5C652A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52FFC347-801E-4BFF-A654-577564CDA1C5}" type="slidenum">
              <a:rPr lang="en-US" sz="1900" smtClean="0"/>
              <a:pPr>
                <a:lnSpc>
                  <a:spcPct val="90000"/>
                </a:lnSpc>
                <a:spcAft>
                  <a:spcPts val="600"/>
                </a:spcAft>
              </a:pPr>
              <a:t>8</a:t>
            </a:fld>
            <a:endParaRPr lang="en-US" sz="19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FAD42A-DBFB-0E70-CBC2-E917C3BB6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6476" y="404302"/>
            <a:ext cx="4745437" cy="579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13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FB885-FA77-C97E-5314-749F4F588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Streamline your data governance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AF7A2C-6DA8-865E-1DEF-F0A2485D7E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Automating Metadata with AI and APIs</a:t>
            </a:r>
          </a:p>
        </p:txBody>
      </p:sp>
    </p:spTree>
    <p:extLst>
      <p:ext uri="{BB962C8B-B14F-4D97-AF65-F5344CB8AC3E}">
        <p14:creationId xmlns:p14="http://schemas.microsoft.com/office/powerpoint/2010/main" val="39386020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DGA Brand">
      <a:dk1>
        <a:srgbClr val="173055"/>
      </a:dk1>
      <a:lt1>
        <a:sysClr val="window" lastClr="FFFFFF"/>
      </a:lt1>
      <a:dk2>
        <a:srgbClr val="49443D"/>
      </a:dk2>
      <a:lt2>
        <a:srgbClr val="EEEEED"/>
      </a:lt2>
      <a:accent1>
        <a:srgbClr val="075A83"/>
      </a:accent1>
      <a:accent2>
        <a:srgbClr val="78C1B1"/>
      </a:accent2>
      <a:accent3>
        <a:srgbClr val="989796"/>
      </a:accent3>
      <a:accent4>
        <a:srgbClr val="DDF7F1"/>
      </a:accent4>
      <a:accent5>
        <a:srgbClr val="FCD371"/>
      </a:accent5>
      <a:accent6>
        <a:srgbClr val="5BB5E2"/>
      </a:accent6>
      <a:hlink>
        <a:srgbClr val="0070C0"/>
      </a:hlink>
      <a:folHlink>
        <a:srgbClr val="7030A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DGA PPT Template.pptx" id="{D3B41F11-2156-4594-8F84-D039909DEB41}" vid="{904AD6AC-6439-4496-BFEB-31BBE7CC579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594abcd-5b69-4f0a-85f1-64c8f0f62b52">
      <Terms xmlns="http://schemas.microsoft.com/office/infopath/2007/PartnerControls"/>
    </lcf76f155ced4ddcb4097134ff3c332f>
    <TaxCatchAll xmlns="7045eb7b-c79e-4e4d-ae15-b7707d8cd04b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063AC3BD94C343ACF136FEC4D459A6" ma:contentTypeVersion="16" ma:contentTypeDescription="Create a new document." ma:contentTypeScope="" ma:versionID="3a21f3cb5bc0b61a76991d8e1c07f41f">
  <xsd:schema xmlns:xsd="http://www.w3.org/2001/XMLSchema" xmlns:xs="http://www.w3.org/2001/XMLSchema" xmlns:p="http://schemas.microsoft.com/office/2006/metadata/properties" xmlns:ns2="8594abcd-5b69-4f0a-85f1-64c8f0f62b52" xmlns:ns3="7045eb7b-c79e-4e4d-ae15-b7707d8cd04b" targetNamespace="http://schemas.microsoft.com/office/2006/metadata/properties" ma:root="true" ma:fieldsID="5032ad03a39d8c67e46c2b221659db52" ns2:_="" ns3:_="">
    <xsd:import namespace="8594abcd-5b69-4f0a-85f1-64c8f0f62b52"/>
    <xsd:import namespace="7045eb7b-c79e-4e4d-ae15-b7707d8cd04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94abcd-5b69-4f0a-85f1-64c8f0f62b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0920e099-540f-4e49-b54d-0e500676ccf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45eb7b-c79e-4e4d-ae15-b7707d8cd04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62d3fdab-bab0-4836-8522-da93a14b5f6c}" ma:internalName="TaxCatchAll" ma:showField="CatchAllData" ma:web="7045eb7b-c79e-4e4d-ae15-b7707d8cd0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2BBFD26-3028-4CEC-84E0-32DD6D16A22B}">
  <ds:schemaRefs>
    <ds:schemaRef ds:uri="http://schemas.microsoft.com/office/2006/metadata/properties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purl.org/dc/elements/1.1/"/>
    <ds:schemaRef ds:uri="http://schemas.microsoft.com/office/infopath/2007/PartnerControls"/>
    <ds:schemaRef ds:uri="7045eb7b-c79e-4e4d-ae15-b7707d8cd04b"/>
    <ds:schemaRef ds:uri="8594abcd-5b69-4f0a-85f1-64c8f0f62b52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4D37C7E-0C9F-45B2-B8F8-0220826C5A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594abcd-5b69-4f0a-85f1-64c8f0f62b52"/>
    <ds:schemaRef ds:uri="7045eb7b-c79e-4e4d-ae15-b7707d8cd04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8AC6E98-648B-41A1-8E11-17A7E31062E4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620ae5a9-4ec1-4fa0-8641-5d9f386c7309}" enabled="0" method="" siteId="{620ae5a9-4ec1-4fa0-8641-5d9f386c7309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ODGA PPT Template (5)</Template>
  <TotalTime>593</TotalTime>
  <Words>1551</Words>
  <Application>Microsoft Office PowerPoint</Application>
  <PresentationFormat>Widescreen</PresentationFormat>
  <Paragraphs>209</Paragraphs>
  <Slides>30</Slides>
  <Notes>7</Notes>
  <HiddenSlides>0</HiddenSlides>
  <MMClips>3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Aptos</vt:lpstr>
      <vt:lpstr>Arial</vt:lpstr>
      <vt:lpstr>Century Gothic</vt:lpstr>
      <vt:lpstr>Corbel</vt:lpstr>
      <vt:lpstr>Montserrat</vt:lpstr>
      <vt:lpstr>Open Sans</vt:lpstr>
      <vt:lpstr>Roboto</vt:lpstr>
      <vt:lpstr>Office Theme</vt:lpstr>
      <vt:lpstr>https://covgov.sharepoint.com/sites/TM-GOV-OfficeofDataGovernanceandAnalytics-External/Shared Documents/General/CDO/Data Governance Framework/Data Governance Council/2025/August 21, 2025/Purview_ApplicationService-sample-data.csv</vt:lpstr>
      <vt:lpstr>Data Governance Council Meeting</vt:lpstr>
      <vt:lpstr>Agenda</vt:lpstr>
      <vt:lpstr>Data Governance Council</vt:lpstr>
      <vt:lpstr>Meeting Purpose</vt:lpstr>
      <vt:lpstr>Order of Business </vt:lpstr>
      <vt:lpstr>Data Governance Award Winners</vt:lpstr>
      <vt:lpstr>Open Data Portal Continues to Grow</vt:lpstr>
      <vt:lpstr>Data Classification</vt:lpstr>
      <vt:lpstr>Streamline your data governance</vt:lpstr>
      <vt:lpstr>Before vs After</vt:lpstr>
      <vt:lpstr>Learning Language Model (LLM) Prompts</vt:lpstr>
      <vt:lpstr>   Example of metadata update using API</vt:lpstr>
      <vt:lpstr>    Manual Update of metadata and import option</vt:lpstr>
      <vt:lpstr>Demo-Update description</vt:lpstr>
      <vt:lpstr>Bulk upload limitations and APIs in rescue</vt:lpstr>
      <vt:lpstr>  API examples</vt:lpstr>
      <vt:lpstr>Virginia Government Data Collection and Dissemination Practices Act</vt:lpstr>
      <vt:lpstr>What is the GDCDPA?</vt:lpstr>
      <vt:lpstr>🔓 Generally Permissible Sharing </vt:lpstr>
      <vt:lpstr>Collection and Sharing is Allowed for “Proper Purpose”</vt:lpstr>
      <vt:lpstr>⚠️ Prohibited Disclosures</vt:lpstr>
      <vt:lpstr>Web Privacy Policy Required</vt:lpstr>
      <vt:lpstr>PowerPoint Presentation</vt:lpstr>
      <vt:lpstr>Project Showcase</vt:lpstr>
      <vt:lpstr>Substance Use Disorder Abatement (SUDA) Demo</vt:lpstr>
      <vt:lpstr>Substance Use Disorder Abatement (SUDA) Analytics Platform</vt:lpstr>
      <vt:lpstr>Substance Use Disorder Abatement (SUDA) Analytics Platform</vt:lpstr>
      <vt:lpstr>Substance Use Disorder Abatement (SUDA) Analytics Platform</vt:lpstr>
      <vt:lpstr>ODGA Events</vt:lpstr>
      <vt:lpstr>Questions?</vt:lpstr>
    </vt:vector>
  </TitlesOfParts>
  <Company>VITA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Bailey, Jessi (ODGA)</dc:creator>
  <cp:lastModifiedBy>Bailey, Jessi (ODGA)</cp:lastModifiedBy>
  <cp:revision>11</cp:revision>
  <dcterms:created xsi:type="dcterms:W3CDTF">2025-07-08T14:54:53Z</dcterms:created>
  <dcterms:modified xsi:type="dcterms:W3CDTF">2025-09-12T13:20:09Z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0x01010080063AC3BD94C343ACF136FEC4D459A6</vt:lpwstr>
  </property>
  <property fmtid="{D5CDD505-2E9C-101B-9397-08002B2CF9AE}" pid="3" name="MediaServiceImageTags">
    <vt:lpwstr/>
  </property>
</Properties>
</file>